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1" r:id="rId2"/>
    <p:sldId id="302" r:id="rId3"/>
    <p:sldId id="303" r:id="rId4"/>
    <p:sldId id="306" r:id="rId5"/>
    <p:sldId id="307" r:id="rId6"/>
    <p:sldId id="304" r:id="rId7"/>
    <p:sldId id="305" r:id="rId8"/>
    <p:sldId id="308" r:id="rId9"/>
    <p:sldId id="330" r:id="rId10"/>
    <p:sldId id="329" r:id="rId11"/>
    <p:sldId id="331" r:id="rId12"/>
    <p:sldId id="328" r:id="rId13"/>
    <p:sldId id="314" r:id="rId14"/>
    <p:sldId id="316" r:id="rId15"/>
    <p:sldId id="317" r:id="rId16"/>
    <p:sldId id="318" r:id="rId17"/>
    <p:sldId id="332" r:id="rId18"/>
    <p:sldId id="334" r:id="rId19"/>
    <p:sldId id="335" r:id="rId20"/>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AA6FB"/>
    <a:srgbClr val="FDFD83"/>
    <a:srgbClr val="7030A0"/>
    <a:srgbClr val="FFC000"/>
    <a:srgbClr val="00B050"/>
    <a:srgbClr val="FCFC82"/>
    <a:srgbClr val="B7E397"/>
    <a:srgbClr val="FC8282"/>
    <a:srgbClr val="FFF2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深色樣式 2 - 輔色 5/輔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4" autoAdjust="0"/>
    <p:restoredTop sz="95434" autoAdjust="0"/>
  </p:normalViewPr>
  <p:slideViewPr>
    <p:cSldViewPr snapToGrid="0">
      <p:cViewPr varScale="1">
        <p:scale>
          <a:sx n="83" d="100"/>
          <a:sy n="83" d="100"/>
        </p:scale>
        <p:origin x="126" y="63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EFF28E-1FCB-410C-B92E-9C6B0B7D0ACA}" type="datetimeFigureOut">
              <a:rPr lang="zh-TW" altLang="en-US" smtClean="0"/>
              <a:t>2018/10/29</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1D151-CFA7-49B5-9EC1-F6C28EC134BC}" type="slidenum">
              <a:rPr lang="zh-TW" altLang="en-US" smtClean="0"/>
              <a:t>‹#›</a:t>
            </a:fld>
            <a:endParaRPr lang="zh-TW" altLang="en-US"/>
          </a:p>
        </p:txBody>
      </p:sp>
    </p:spTree>
    <p:extLst>
      <p:ext uri="{BB962C8B-B14F-4D97-AF65-F5344CB8AC3E}">
        <p14:creationId xmlns:p14="http://schemas.microsoft.com/office/powerpoint/2010/main" val="199174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771D151-CFA7-49B5-9EC1-F6C28EC134BC}" type="slidenum">
              <a:rPr lang="zh-TW" altLang="en-US" smtClean="0"/>
              <a:t>7</a:t>
            </a:fld>
            <a:endParaRPr lang="zh-TW" altLang="en-US"/>
          </a:p>
        </p:txBody>
      </p:sp>
    </p:spTree>
    <p:extLst>
      <p:ext uri="{BB962C8B-B14F-4D97-AF65-F5344CB8AC3E}">
        <p14:creationId xmlns:p14="http://schemas.microsoft.com/office/powerpoint/2010/main" val="592711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3096911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3556444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編輯母片文字樣式</a:t>
            </a:r>
          </a:p>
        </p:txBody>
      </p:sp>
      <p:sp>
        <p:nvSpPr>
          <p:cNvPr id="4" name="日期版面配置區 3"/>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2437095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391028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2223543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3847982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655617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日期版面配置區 4"/>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3938881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日期版面配置區 4"/>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4175777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2533926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0F9432F-DC8F-4F53-9117-01F46D204133}" type="datetimeFigureOut">
              <a:rPr lang="zh-TW" altLang="en-US" smtClean="0"/>
              <a:t>2018/10/29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1327304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F9432F-DC8F-4F53-9117-01F46D204133}" type="datetimeFigureOut">
              <a:rPr lang="zh-TW" altLang="en-US" smtClean="0"/>
              <a:t>2018/10/29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A77E76-4DC9-490B-9196-929BE22E76DF}" type="slidenum">
              <a:rPr lang="zh-TW" altLang="en-US" smtClean="0"/>
              <a:t>‹#›</a:t>
            </a:fld>
            <a:endParaRPr lang="zh-TW" altLang="en-US"/>
          </a:p>
        </p:txBody>
      </p:sp>
    </p:spTree>
    <p:extLst>
      <p:ext uri="{BB962C8B-B14F-4D97-AF65-F5344CB8AC3E}">
        <p14:creationId xmlns:p14="http://schemas.microsoft.com/office/powerpoint/2010/main" val="3606845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image" Target="../media/image5.png"/><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6.bin"/><Relationship Id="rId4" Type="http://schemas.openxmlformats.org/officeDocument/2006/relationships/image" Target="../media/image7.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notesSlide" Target="../notesSlides/notesSlide1.xml"/><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7.bin"/><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2.png"/><Relationship Id="rId7" Type="http://schemas.openxmlformats.org/officeDocument/2006/relationships/image" Target="../media/image25.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24.png"/><Relationship Id="rId11" Type="http://schemas.openxmlformats.org/officeDocument/2006/relationships/image" Target="../media/image21.wmf"/><Relationship Id="rId5" Type="http://schemas.openxmlformats.org/officeDocument/2006/relationships/image" Target="../media/image23.emf"/><Relationship Id="rId10" Type="http://schemas.openxmlformats.org/officeDocument/2006/relationships/oleObject" Target="../embeddings/oleObject9.bin"/><Relationship Id="rId4" Type="http://schemas.microsoft.com/office/2007/relationships/hdphoto" Target="../media/hdphoto1.wdp"/><Relationship Id="rId9" Type="http://schemas.openxmlformats.org/officeDocument/2006/relationships/image" Target="../media/image13.emf"/></Relationships>
</file>

<file path=ppt/slides/_rels/slide19.xml.rels><?xml version="1.0" encoding="UTF-8" standalone="yes"?>
<Relationships xmlns="http://schemas.openxmlformats.org/package/2006/relationships"><Relationship Id="rId8" Type="http://schemas.openxmlformats.org/officeDocument/2006/relationships/image" Target="../media/image13.emf"/><Relationship Id="rId3" Type="http://schemas.microsoft.com/office/2007/relationships/hdphoto" Target="../media/hdphoto1.wdp"/><Relationship Id="rId7" Type="http://schemas.openxmlformats.org/officeDocument/2006/relationships/image" Target="../media/image12.emf"/><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png"/><Relationship Id="rId4"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nvSpPr>
        <p:spPr>
          <a:xfrm>
            <a:off x="1142790" y="1105786"/>
            <a:ext cx="9475588" cy="5667153"/>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250000"/>
              </a:lnSpc>
            </a:pPr>
            <a:r>
              <a:rPr lang="en-US" altLang="zh-TW" sz="176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5G-NR</a:t>
            </a:r>
            <a:r>
              <a:rPr lang="zh-TW" altLang="en-US" sz="176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176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250000"/>
              </a:lnSpc>
            </a:pPr>
            <a:r>
              <a:rPr lang="en-US" altLang="zh-TW" sz="160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Survey of NOMA</a:t>
            </a:r>
            <a:r>
              <a:rPr lang="zh-TW" altLang="en-US" sz="160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160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250000"/>
              </a:lnSpc>
            </a:pPr>
            <a:r>
              <a:rPr lang="zh-TW" altLang="en-US"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國立中山大學 電機系</a:t>
            </a:r>
            <a:endParaRPr lang="en-US" altLang="zh-TW"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250000"/>
              </a:lnSpc>
            </a:pPr>
            <a:r>
              <a:rPr lang="zh-TW" altLang="en-US"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許</a:t>
            </a:r>
            <a:r>
              <a:rPr lang="zh-TW" altLang="en-US" sz="11200"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蒼</a:t>
            </a:r>
            <a:r>
              <a:rPr lang="zh-TW" altLang="en-US"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嶺 教授</a:t>
            </a:r>
            <a:r>
              <a:rPr lang="en-US" altLang="zh-TW" sz="11200"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研究生</a:t>
            </a:r>
            <a:r>
              <a:rPr lang="en-US" altLang="zh-TW"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120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 吳政憲</a:t>
            </a:r>
            <a:r>
              <a:rPr lang="en-US" altLang="zh-TW" sz="112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11200" dirty="0" smtClean="0">
                <a:latin typeface="Times New Roman" panose="02020603050405020304" pitchFamily="18" charset="0"/>
                <a:ea typeface="標楷體" panose="03000509000000000000" pitchFamily="65" charset="-120"/>
                <a:cs typeface="Times New Roman" panose="02020603050405020304" pitchFamily="18" charset="0"/>
              </a:rPr>
            </a:br>
            <a:endParaRPr lang="zh-TW" altLang="en-US" sz="112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201422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NOMA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相關技術</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p:cNvSpPr txBox="1"/>
          <p:nvPr/>
        </p:nvSpPr>
        <p:spPr>
          <a:xfrm>
            <a:off x="1188720" y="2074736"/>
            <a:ext cx="4929619" cy="4339650"/>
          </a:xfrm>
          <a:prstGeom prst="rect">
            <a:avLst/>
          </a:prstGeom>
          <a:noFill/>
        </p:spPr>
        <p:txBody>
          <a:bodyPr wrap="none" rtlCol="0">
            <a:spAutoFit/>
          </a:bodyPr>
          <a:lstStyle/>
          <a:p>
            <a:pPr marL="285750" indent="-285750">
              <a:lnSpc>
                <a:spcPct val="200000"/>
              </a:lnSpc>
              <a:buFont typeface="Arial" panose="020B0604020202020204" pitchFamily="34" charset="0"/>
              <a:buChar char="•"/>
            </a:pPr>
            <a:r>
              <a:rPr lang="en-US" altLang="zh-TW" sz="2400" b="1" dirty="0" smtClean="0">
                <a:latin typeface="Times New Roman" panose="02020603050405020304" pitchFamily="18" charset="0"/>
                <a:cs typeface="Times New Roman" panose="02020603050405020304" pitchFamily="18" charset="0"/>
              </a:rPr>
              <a:t>Single Carrier NOMA</a:t>
            </a:r>
          </a:p>
          <a:p>
            <a:pPr marL="800100" lvl="1" indent="-342900">
              <a:lnSpc>
                <a:spcPct val="200000"/>
              </a:lnSpc>
              <a:buFont typeface="+mj-lt"/>
              <a:buAutoNum type="arabicPeriod"/>
            </a:pPr>
            <a:r>
              <a:rPr lang="en-US" altLang="zh-TW" dirty="0" smtClean="0">
                <a:latin typeface="Times New Roman" panose="02020603050405020304" pitchFamily="18" charset="0"/>
                <a:cs typeface="Times New Roman" panose="02020603050405020304" pitchFamily="18" charset="0"/>
              </a:rPr>
              <a:t>Power-Domain NOMA (PD-NOMA)</a:t>
            </a:r>
          </a:p>
          <a:p>
            <a:pPr marL="800100" lvl="1" indent="-342900">
              <a:lnSpc>
                <a:spcPct val="200000"/>
              </a:lnSpc>
              <a:buFont typeface="+mj-lt"/>
              <a:buAutoNum type="arabicPeriod"/>
            </a:pPr>
            <a:r>
              <a:rPr lang="en-US" altLang="zh-TW" dirty="0" smtClean="0">
                <a:latin typeface="Times New Roman" panose="02020603050405020304" pitchFamily="18" charset="0"/>
                <a:cs typeface="Times New Roman" panose="02020603050405020304" pitchFamily="18" charset="0"/>
              </a:rPr>
              <a:t>Cognitive-Radio NOMA (CR-NOMA)</a:t>
            </a:r>
          </a:p>
          <a:p>
            <a:pPr marL="285750" indent="-285750">
              <a:lnSpc>
                <a:spcPct val="200000"/>
              </a:lnSpc>
              <a:buFont typeface="Arial" panose="020B0604020202020204" pitchFamily="34" charset="0"/>
              <a:buChar char="•"/>
            </a:pPr>
            <a:r>
              <a:rPr lang="en-US" altLang="zh-TW" sz="2400" b="1" dirty="0" smtClean="0">
                <a:latin typeface="Times New Roman" panose="02020603050405020304" pitchFamily="18" charset="0"/>
                <a:cs typeface="Times New Roman" panose="02020603050405020304" pitchFamily="18" charset="0"/>
              </a:rPr>
              <a:t>Multiple Carrier NOMA</a:t>
            </a:r>
          </a:p>
          <a:p>
            <a:pPr marL="800100" lvl="1" indent="-342900">
              <a:lnSpc>
                <a:spcPct val="200000"/>
              </a:lnSpc>
              <a:buFont typeface="+mj-lt"/>
              <a:buAutoNum type="arabicPeriod"/>
            </a:pPr>
            <a:r>
              <a:rPr lang="en-US" altLang="zh-TW" dirty="0">
                <a:latin typeface="Times New Roman" panose="02020603050405020304" pitchFamily="18" charset="0"/>
                <a:cs typeface="Times New Roman" panose="02020603050405020304" pitchFamily="18" charset="0"/>
              </a:rPr>
              <a:t>Low density </a:t>
            </a:r>
            <a:r>
              <a:rPr lang="en-US" altLang="zh-TW" dirty="0" smtClean="0">
                <a:latin typeface="Times New Roman" panose="02020603050405020304" pitchFamily="18" charset="0"/>
                <a:cs typeface="Times New Roman" panose="02020603050405020304" pitchFamily="18" charset="0"/>
              </a:rPr>
              <a:t>signature</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LDS)</a:t>
            </a:r>
          </a:p>
          <a:p>
            <a:pPr marL="800100" lvl="1" indent="-342900">
              <a:lnSpc>
                <a:spcPct val="200000"/>
              </a:lnSpc>
              <a:buFont typeface="+mj-lt"/>
              <a:buAutoNum type="arabicPeriod"/>
            </a:pPr>
            <a:r>
              <a:rPr lang="en-US" altLang="zh-TW" dirty="0" smtClean="0">
                <a:latin typeface="Times New Roman" panose="02020603050405020304" pitchFamily="18" charset="0"/>
                <a:cs typeface="Times New Roman" panose="02020603050405020304" pitchFamily="18" charset="0"/>
              </a:rPr>
              <a:t>Sparse </a:t>
            </a:r>
            <a:r>
              <a:rPr lang="en-US" altLang="zh-TW" dirty="0">
                <a:latin typeface="Times New Roman" panose="02020603050405020304" pitchFamily="18" charset="0"/>
                <a:cs typeface="Times New Roman" panose="02020603050405020304" pitchFamily="18" charset="0"/>
              </a:rPr>
              <a:t>Code Multiple Access </a:t>
            </a:r>
            <a:r>
              <a:rPr lang="en-US" altLang="zh-TW" dirty="0" smtClean="0">
                <a:latin typeface="Times New Roman" panose="02020603050405020304" pitchFamily="18" charset="0"/>
                <a:cs typeface="Times New Roman" panose="02020603050405020304" pitchFamily="18" charset="0"/>
              </a:rPr>
              <a:t>(SCMA)</a:t>
            </a:r>
          </a:p>
          <a:p>
            <a:pPr marL="800100" lvl="1" indent="-342900">
              <a:lnSpc>
                <a:spcPct val="200000"/>
              </a:lnSpc>
              <a:buFont typeface="+mj-lt"/>
              <a:buAutoNum type="arabicPeriod"/>
            </a:pPr>
            <a:r>
              <a:rPr lang="en-US" altLang="zh-TW" dirty="0">
                <a:latin typeface="Times New Roman" panose="02020603050405020304" pitchFamily="18" charset="0"/>
                <a:cs typeface="Times New Roman" panose="02020603050405020304" pitchFamily="18" charset="0"/>
              </a:rPr>
              <a:t>Pattern Division Multiple Access </a:t>
            </a:r>
            <a:r>
              <a:rPr lang="en-US" altLang="zh-TW" dirty="0" smtClean="0">
                <a:latin typeface="Times New Roman" panose="02020603050405020304" pitchFamily="18" charset="0"/>
                <a:cs typeface="Times New Roman" panose="02020603050405020304" pitchFamily="18" charset="0"/>
              </a:rPr>
              <a:t>(PDMA)</a:t>
            </a:r>
          </a:p>
        </p:txBody>
      </p:sp>
    </p:spTree>
    <p:extLst>
      <p:ext uri="{BB962C8B-B14F-4D97-AF65-F5344CB8AC3E}">
        <p14:creationId xmlns:p14="http://schemas.microsoft.com/office/powerpoint/2010/main" val="326927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 name="表格 47"/>
          <p:cNvGraphicFramePr>
            <a:graphicFrameLocks noGrp="1"/>
          </p:cNvGraphicFramePr>
          <p:nvPr>
            <p:extLst>
              <p:ext uri="{D42A27DB-BD31-4B8C-83A1-F6EECF244321}">
                <p14:modId xmlns:p14="http://schemas.microsoft.com/office/powerpoint/2010/main" val="4053096522"/>
              </p:ext>
            </p:extLst>
          </p:nvPr>
        </p:nvGraphicFramePr>
        <p:xfrm>
          <a:off x="0" y="5249189"/>
          <a:ext cx="12192000" cy="1617955"/>
        </p:xfrm>
        <a:graphic>
          <a:graphicData uri="http://schemas.openxmlformats.org/drawingml/2006/table">
            <a:tbl>
              <a:tblPr firstRow="1" bandRow="1">
                <a:tableStyleId>{5C22544A-7EE6-4342-B048-85BDC9FD1C3A}</a:tableStyleId>
              </a:tblPr>
              <a:tblGrid>
                <a:gridCol w="3758184">
                  <a:extLst>
                    <a:ext uri="{9D8B030D-6E8A-4147-A177-3AD203B41FA5}">
                      <a16:colId xmlns:a16="http://schemas.microsoft.com/office/drawing/2014/main" val="1726332583"/>
                    </a:ext>
                  </a:extLst>
                </a:gridCol>
                <a:gridCol w="4343400">
                  <a:extLst>
                    <a:ext uri="{9D8B030D-6E8A-4147-A177-3AD203B41FA5}">
                      <a16:colId xmlns:a16="http://schemas.microsoft.com/office/drawing/2014/main" val="494215074"/>
                    </a:ext>
                  </a:extLst>
                </a:gridCol>
                <a:gridCol w="4090416">
                  <a:extLst>
                    <a:ext uri="{9D8B030D-6E8A-4147-A177-3AD203B41FA5}">
                      <a16:colId xmlns:a16="http://schemas.microsoft.com/office/drawing/2014/main" val="304562617"/>
                    </a:ext>
                  </a:extLst>
                </a:gridCol>
              </a:tblGrid>
              <a:tr h="1617955">
                <a:tc>
                  <a:txBody>
                    <a:bodyPr/>
                    <a:lstStyle/>
                    <a:p>
                      <a:endParaRPr lang="zh-TW" alt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endParaRPr lang="zh-TW" alt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endParaRPr lang="zh-TW" alt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750852552"/>
                  </a:ext>
                </a:extLst>
              </a:tr>
            </a:tbl>
          </a:graphicData>
        </a:graphic>
      </p:graphicFrame>
      <p:sp>
        <p:nvSpPr>
          <p:cNvPr id="49" name="標題 1"/>
          <p:cNvSpPr>
            <a:spLocks noGrp="1"/>
          </p:cNvSpPr>
          <p:nvPr>
            <p:ph type="title"/>
          </p:nvPr>
        </p:nvSpPr>
        <p:spPr>
          <a:xfrm>
            <a:off x="527304" y="0"/>
            <a:ext cx="10515600" cy="1325563"/>
          </a:xfrm>
        </p:spPr>
        <p:txBody>
          <a:bodyPr/>
          <a:lstStyle/>
          <a:p>
            <a:r>
              <a:rPr lang="en-US" altLang="zh-TW" dirty="0" smtClean="0">
                <a:latin typeface="Times New Roman" panose="02020603050405020304" pitchFamily="18" charset="0"/>
                <a:cs typeface="Times New Roman" panose="02020603050405020304" pitchFamily="18" charset="0"/>
              </a:rPr>
              <a:t>Power-Domain NOMA</a:t>
            </a:r>
            <a:endParaRPr lang="zh-TW" altLang="en-US" dirty="0">
              <a:latin typeface="Times New Roman" panose="02020603050405020304" pitchFamily="18" charset="0"/>
              <a:cs typeface="Times New Roman" panose="02020603050405020304" pitchFamily="18" charset="0"/>
            </a:endParaRPr>
          </a:p>
        </p:txBody>
      </p:sp>
      <p:sp>
        <p:nvSpPr>
          <p:cNvPr id="51" name="文字方塊 50"/>
          <p:cNvSpPr txBox="1"/>
          <p:nvPr/>
        </p:nvSpPr>
        <p:spPr>
          <a:xfrm>
            <a:off x="527304" y="1349618"/>
            <a:ext cx="5791009" cy="1200329"/>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Power-domain NOMA can serve multiple users in the </a:t>
            </a:r>
          </a:p>
          <a:p>
            <a:r>
              <a:rPr lang="en-US" altLang="zh-TW" dirty="0" smtClean="0">
                <a:solidFill>
                  <a:srgbClr val="FF0000"/>
                </a:solidFill>
                <a:latin typeface="Times New Roman" panose="02020603050405020304" pitchFamily="18" charset="0"/>
                <a:cs typeface="Times New Roman" panose="02020603050405020304" pitchFamily="18" charset="0"/>
              </a:rPr>
              <a:t>same time slot</a:t>
            </a:r>
            <a:r>
              <a:rPr lang="en-US" altLang="zh-TW" dirty="0" smtClean="0">
                <a:latin typeface="Times New Roman" panose="02020603050405020304" pitchFamily="18" charset="0"/>
                <a:cs typeface="Times New Roman" panose="02020603050405020304" pitchFamily="18" charset="0"/>
              </a:rPr>
              <a:t>,</a:t>
            </a:r>
            <a:r>
              <a:rPr lang="en-US" altLang="zh-TW" dirty="0" smtClean="0">
                <a:solidFill>
                  <a:srgbClr val="FF0000"/>
                </a:solidFill>
                <a:latin typeface="Times New Roman" panose="02020603050405020304" pitchFamily="18" charset="0"/>
                <a:cs typeface="Times New Roman" panose="02020603050405020304" pitchFamily="18" charset="0"/>
              </a:rPr>
              <a:t> OFDMA subcarrier</a:t>
            </a:r>
            <a:r>
              <a:rPr lang="en-US" altLang="zh-TW" dirty="0" smtClean="0">
                <a:latin typeface="Times New Roman" panose="02020603050405020304" pitchFamily="18" charset="0"/>
                <a:cs typeface="Times New Roman" panose="02020603050405020304" pitchFamily="18" charset="0"/>
              </a:rPr>
              <a:t>, or </a:t>
            </a:r>
            <a:r>
              <a:rPr lang="en-US" altLang="zh-TW" dirty="0" smtClean="0">
                <a:solidFill>
                  <a:srgbClr val="FF0000"/>
                </a:solidFill>
                <a:latin typeface="Times New Roman" panose="02020603050405020304" pitchFamily="18" charset="0"/>
                <a:cs typeface="Times New Roman" panose="02020603050405020304" pitchFamily="18" charset="0"/>
              </a:rPr>
              <a:t>spreading code</a:t>
            </a:r>
            <a:r>
              <a:rPr lang="en-US" altLang="zh-TW" dirty="0" smtClean="0">
                <a:latin typeface="Times New Roman" panose="02020603050405020304" pitchFamily="18" charset="0"/>
                <a:cs typeface="Times New Roman" panose="02020603050405020304" pitchFamily="18" charset="0"/>
              </a:rPr>
              <a:t>, </a:t>
            </a:r>
          </a:p>
          <a:p>
            <a:r>
              <a:rPr lang="en-US" altLang="zh-TW" dirty="0" smtClean="0">
                <a:latin typeface="Times New Roman" panose="02020603050405020304" pitchFamily="18" charset="0"/>
                <a:cs typeface="Times New Roman" panose="02020603050405020304" pitchFamily="18" charset="0"/>
              </a:rPr>
              <a:t>and multiple access is realized by </a:t>
            </a:r>
            <a:r>
              <a:rPr lang="en-US" altLang="zh-TW" dirty="0" smtClean="0">
                <a:solidFill>
                  <a:srgbClr val="FF0000"/>
                </a:solidFill>
                <a:latin typeface="Times New Roman" panose="02020603050405020304" pitchFamily="18" charset="0"/>
                <a:cs typeface="Times New Roman" panose="02020603050405020304" pitchFamily="18" charset="0"/>
              </a:rPr>
              <a:t>allocating</a:t>
            </a:r>
            <a:r>
              <a:rPr lang="en-US" altLang="zh-TW" dirty="0" smtClean="0">
                <a:latin typeface="Times New Roman" panose="02020603050405020304" pitchFamily="18" charset="0"/>
                <a:cs typeface="Times New Roman" panose="02020603050405020304" pitchFamily="18" charset="0"/>
              </a:rPr>
              <a:t> </a:t>
            </a:r>
            <a:r>
              <a:rPr lang="en-US" altLang="zh-TW" dirty="0" smtClean="0">
                <a:solidFill>
                  <a:srgbClr val="FF0000"/>
                </a:solidFill>
                <a:latin typeface="Times New Roman" panose="02020603050405020304" pitchFamily="18" charset="0"/>
                <a:cs typeface="Times New Roman" panose="02020603050405020304" pitchFamily="18" charset="0"/>
              </a:rPr>
              <a:t>different power </a:t>
            </a:r>
          </a:p>
          <a:p>
            <a:r>
              <a:rPr lang="en-US" altLang="zh-TW" dirty="0" smtClean="0">
                <a:latin typeface="Times New Roman" panose="02020603050405020304" pitchFamily="18" charset="0"/>
                <a:cs typeface="Times New Roman" panose="02020603050405020304" pitchFamily="18" charset="0"/>
              </a:rPr>
              <a:t>levels to different users [5], [6], [23]–[25].</a:t>
            </a:r>
            <a:endParaRPr lang="zh-TW" altLang="en-US" dirty="0">
              <a:latin typeface="Times New Roman" panose="02020603050405020304" pitchFamily="18" charset="0"/>
              <a:cs typeface="Times New Roman" panose="02020603050405020304" pitchFamily="18" charset="0"/>
            </a:endParaRPr>
          </a:p>
        </p:txBody>
      </p:sp>
      <p:sp>
        <p:nvSpPr>
          <p:cNvPr id="52" name="文字方塊 51"/>
          <p:cNvSpPr txBox="1"/>
          <p:nvPr/>
        </p:nvSpPr>
        <p:spPr>
          <a:xfrm>
            <a:off x="527304" y="2801058"/>
            <a:ext cx="8291309" cy="1692771"/>
          </a:xfrm>
          <a:prstGeom prst="rect">
            <a:avLst/>
          </a:prstGeom>
          <a:noFill/>
        </p:spPr>
        <p:txBody>
          <a:bodyPr wrap="none" rtlCol="0">
            <a:spAutoFit/>
          </a:bodyPr>
          <a:lstStyle/>
          <a:p>
            <a:pPr>
              <a:lnSpc>
                <a:spcPct val="250000"/>
              </a:lnSpc>
            </a:pPr>
            <a:r>
              <a:rPr lang="en-US" altLang="zh-TW" sz="2000" b="1" dirty="0" smtClean="0">
                <a:latin typeface="Times New Roman" panose="02020603050405020304" pitchFamily="18" charset="0"/>
                <a:cs typeface="Times New Roman" panose="02020603050405020304" pitchFamily="18" charset="0"/>
              </a:rPr>
              <a:t>Example :</a:t>
            </a:r>
          </a:p>
          <a:p>
            <a:r>
              <a:rPr lang="en-US" altLang="zh-TW" dirty="0" smtClean="0">
                <a:latin typeface="Times New Roman" panose="02020603050405020304" pitchFamily="18" charset="0"/>
                <a:cs typeface="Times New Roman" panose="02020603050405020304" pitchFamily="18" charset="0"/>
              </a:rPr>
              <a:t>      This version of NOMA is MUST(Multi-User Superposition transmission), </a:t>
            </a:r>
          </a:p>
          <a:p>
            <a:r>
              <a:rPr lang="en-US" altLang="zh-TW" dirty="0" smtClean="0">
                <a:latin typeface="Times New Roman" panose="02020603050405020304" pitchFamily="18" charset="0"/>
                <a:cs typeface="Times New Roman" panose="02020603050405020304" pitchFamily="18" charset="0"/>
              </a:rPr>
              <a:t>which is a two-user downlink power-domain NOMA scheme, where </a:t>
            </a:r>
            <a:r>
              <a:rPr lang="en-US" altLang="zh-TW" dirty="0" smtClean="0">
                <a:solidFill>
                  <a:srgbClr val="FF0000"/>
                </a:solidFill>
                <a:latin typeface="Times New Roman" panose="02020603050405020304" pitchFamily="18" charset="0"/>
                <a:cs typeface="Times New Roman" panose="02020603050405020304" pitchFamily="18" charset="0"/>
              </a:rPr>
              <a:t>a base station(BS) </a:t>
            </a:r>
          </a:p>
          <a:p>
            <a:r>
              <a:rPr lang="en-US" altLang="zh-TW" dirty="0">
                <a:solidFill>
                  <a:srgbClr val="FF0000"/>
                </a:solidFill>
                <a:latin typeface="Times New Roman" panose="02020603050405020304" pitchFamily="18" charset="0"/>
                <a:cs typeface="Times New Roman" panose="02020603050405020304" pitchFamily="18" charset="0"/>
              </a:rPr>
              <a:t>s</a:t>
            </a:r>
            <a:r>
              <a:rPr lang="en-US" altLang="zh-TW" dirty="0" smtClean="0">
                <a:solidFill>
                  <a:srgbClr val="FF0000"/>
                </a:solidFill>
                <a:latin typeface="Times New Roman" panose="02020603050405020304" pitchFamily="18" charset="0"/>
                <a:cs typeface="Times New Roman" panose="02020603050405020304" pitchFamily="18" charset="0"/>
              </a:rPr>
              <a:t>erves simultaneously two single-antenna users </a:t>
            </a:r>
            <a:r>
              <a:rPr lang="en-US" altLang="zh-TW" dirty="0" smtClean="0">
                <a:latin typeface="Times New Roman" panose="02020603050405020304" pitchFamily="18" charset="0"/>
                <a:cs typeface="Times New Roman" panose="02020603050405020304" pitchFamily="18" charset="0"/>
              </a:rPr>
              <a:t>at the </a:t>
            </a:r>
            <a:r>
              <a:rPr lang="en-US" altLang="zh-TW" dirty="0" smtClean="0">
                <a:solidFill>
                  <a:srgbClr val="FF0000"/>
                </a:solidFill>
                <a:latin typeface="Times New Roman" panose="02020603050405020304" pitchFamily="18" charset="0"/>
                <a:cs typeface="Times New Roman" panose="02020603050405020304" pitchFamily="18" charset="0"/>
              </a:rPr>
              <a:t>same OFDMA subcarrier</a:t>
            </a:r>
            <a:r>
              <a:rPr lang="en-US" altLang="zh-TW" dirty="0" smtClean="0">
                <a:latin typeface="Times New Roman" panose="02020603050405020304" pitchFamily="18" charset="0"/>
                <a:cs typeface="Times New Roman" panose="02020603050405020304" pitchFamily="18" charset="0"/>
              </a:rPr>
              <a:t>.</a:t>
            </a:r>
            <a:endParaRPr lang="zh-TW" altLang="en-US" dirty="0">
              <a:latin typeface="Times New Roman" panose="02020603050405020304" pitchFamily="18" charset="0"/>
              <a:cs typeface="Times New Roman" panose="02020603050405020304" pitchFamily="18" charset="0"/>
            </a:endParaRPr>
          </a:p>
        </p:txBody>
      </p:sp>
      <p:sp>
        <p:nvSpPr>
          <p:cNvPr id="53" name="矩形 52"/>
          <p:cNvSpPr/>
          <p:nvPr/>
        </p:nvSpPr>
        <p:spPr>
          <a:xfrm>
            <a:off x="353568" y="5240046"/>
            <a:ext cx="3230372" cy="1288814"/>
          </a:xfrm>
          <a:prstGeom prst="rect">
            <a:avLst/>
          </a:prstGeom>
        </p:spPr>
        <p:txBody>
          <a:bodyPr wrap="none">
            <a:spAutoFit/>
          </a:bodyPr>
          <a:lstStyle/>
          <a:p>
            <a:pPr>
              <a:lnSpc>
                <a:spcPct val="150000"/>
              </a:lnSpc>
            </a:pPr>
            <a:r>
              <a:rPr lang="en-US" altLang="zh-TW" dirty="0" smtClean="0">
                <a:latin typeface="Times New Roman" panose="02020603050405020304" pitchFamily="18" charset="0"/>
                <a:cs typeface="Times New Roman" panose="02020603050405020304" pitchFamily="18" charset="0"/>
              </a:rPr>
              <a:t>Assume : |h</a:t>
            </a:r>
            <a:r>
              <a:rPr lang="en-US" altLang="zh-TW" baseline="-25000" dirty="0" smtClean="0">
                <a:latin typeface="Times New Roman" panose="02020603050405020304" pitchFamily="18" charset="0"/>
                <a:cs typeface="Times New Roman" panose="02020603050405020304" pitchFamily="18" charset="0"/>
              </a:rPr>
              <a:t>1</a:t>
            </a:r>
            <a:r>
              <a:rPr lang="en-US" altLang="zh-TW" dirty="0" smtClean="0">
                <a:latin typeface="Times New Roman" panose="02020603050405020304" pitchFamily="18" charset="0"/>
                <a:cs typeface="Times New Roman" panose="02020603050405020304" pitchFamily="18" charset="0"/>
              </a:rPr>
              <a:t>| ≤ |h</a:t>
            </a:r>
            <a:r>
              <a:rPr lang="en-US" altLang="zh-TW" baseline="-25000" dirty="0" smtClean="0">
                <a:latin typeface="Times New Roman" panose="02020603050405020304" pitchFamily="18" charset="0"/>
                <a:cs typeface="Times New Roman" panose="02020603050405020304" pitchFamily="18" charset="0"/>
              </a:rPr>
              <a:t>2</a:t>
            </a:r>
            <a:r>
              <a:rPr lang="en-US" altLang="zh-TW" dirty="0" smtClean="0">
                <a:latin typeface="Times New Roman" panose="02020603050405020304" pitchFamily="18" charset="0"/>
                <a:cs typeface="Times New Roman" panose="02020603050405020304" pitchFamily="18" charset="0"/>
              </a:rPr>
              <a:t>|</a:t>
            </a:r>
          </a:p>
          <a:p>
            <a:pPr lvl="1">
              <a:lnSpc>
                <a:spcPct val="150000"/>
              </a:lnSpc>
            </a:pPr>
            <a:r>
              <a:rPr lang="en-US" altLang="zh-TW" dirty="0" smtClean="0">
                <a:latin typeface="Times New Roman" panose="02020603050405020304" pitchFamily="18" charset="0"/>
                <a:cs typeface="Times New Roman" panose="02020603050405020304" pitchFamily="18" charset="0"/>
                <a:sym typeface="Wingdings" panose="05000000000000000000" pitchFamily="2" charset="2"/>
              </a:rPr>
              <a:t></a:t>
            </a:r>
            <a:r>
              <a:rPr lang="en-US" altLang="zh-TW" dirty="0" smtClean="0">
                <a:latin typeface="Times New Roman" panose="02020603050405020304" pitchFamily="18" charset="0"/>
                <a:cs typeface="Times New Roman" panose="02020603050405020304" pitchFamily="18" charset="0"/>
              </a:rPr>
              <a:t> </a:t>
            </a:r>
            <a:r>
              <a:rPr lang="el-GR" altLang="zh-TW" dirty="0" smtClean="0">
                <a:latin typeface="Times New Roman" panose="02020603050405020304" pitchFamily="18" charset="0"/>
                <a:cs typeface="Times New Roman" panose="02020603050405020304" pitchFamily="18" charset="0"/>
              </a:rPr>
              <a:t>α</a:t>
            </a:r>
            <a:r>
              <a:rPr lang="en-US" altLang="zh-TW" baseline="-25000" dirty="0" smtClean="0">
                <a:latin typeface="Times New Roman" panose="02020603050405020304" pitchFamily="18" charset="0"/>
                <a:cs typeface="Times New Roman" panose="02020603050405020304" pitchFamily="18" charset="0"/>
              </a:rPr>
              <a:t>1</a:t>
            </a:r>
            <a:r>
              <a:rPr lang="el-GR" altLang="zh-TW" dirty="0" smtClean="0">
                <a:latin typeface="Times New Roman" panose="02020603050405020304" pitchFamily="18" charset="0"/>
                <a:cs typeface="Times New Roman" panose="02020603050405020304" pitchFamily="18" charset="0"/>
              </a:rPr>
              <a:t> </a:t>
            </a:r>
            <a:r>
              <a:rPr lang="el-GR" altLang="zh-TW" dirty="0">
                <a:latin typeface="Times New Roman" panose="02020603050405020304" pitchFamily="18" charset="0"/>
                <a:cs typeface="Times New Roman" panose="02020603050405020304" pitchFamily="18" charset="0"/>
              </a:rPr>
              <a:t>≥ </a:t>
            </a:r>
            <a:r>
              <a:rPr lang="el-GR" altLang="zh-TW" dirty="0" smtClean="0">
                <a:latin typeface="Times New Roman" panose="02020603050405020304" pitchFamily="18" charset="0"/>
                <a:cs typeface="Times New Roman" panose="02020603050405020304" pitchFamily="18" charset="0"/>
              </a:rPr>
              <a:t>α</a:t>
            </a:r>
            <a:r>
              <a:rPr lang="el-GR" altLang="zh-TW" baseline="-25000" dirty="0" smtClean="0">
                <a:latin typeface="Times New Roman" panose="02020603050405020304" pitchFamily="18" charset="0"/>
                <a:cs typeface="Times New Roman" panose="02020603050405020304" pitchFamily="18" charset="0"/>
              </a:rPr>
              <a:t>2</a:t>
            </a:r>
            <a:endParaRPr lang="en-US" altLang="zh-TW" baseline="-25000" dirty="0" smtClean="0">
              <a:latin typeface="Times New Roman" panose="02020603050405020304" pitchFamily="18" charset="0"/>
              <a:cs typeface="Times New Roman" panose="02020603050405020304" pitchFamily="18" charset="0"/>
            </a:endParaRPr>
          </a:p>
          <a:p>
            <a:pPr lvl="1">
              <a:lnSpc>
                <a:spcPct val="150000"/>
              </a:lnSpc>
            </a:pPr>
            <a:r>
              <a:rPr lang="en-US" altLang="zh-TW" dirty="0" smtClean="0">
                <a:latin typeface="Times New Roman" panose="02020603050405020304" pitchFamily="18" charset="0"/>
                <a:cs typeface="Times New Roman" panose="02020603050405020304" pitchFamily="18" charset="0"/>
                <a:sym typeface="Wingdings" panose="05000000000000000000" pitchFamily="2" charset="2"/>
              </a:rPr>
              <a:t> </a:t>
            </a:r>
            <a:r>
              <a:rPr lang="el-GR" altLang="zh-TW" dirty="0" smtClean="0">
                <a:latin typeface="Times New Roman" panose="02020603050405020304" pitchFamily="18" charset="0"/>
                <a:cs typeface="Times New Roman" panose="02020603050405020304" pitchFamily="18" charset="0"/>
              </a:rPr>
              <a:t>α</a:t>
            </a:r>
            <a:r>
              <a:rPr lang="en-US" altLang="zh-TW" baseline="-25000" dirty="0" smtClean="0">
                <a:latin typeface="Times New Roman" panose="02020603050405020304" pitchFamily="18" charset="0"/>
                <a:cs typeface="Times New Roman" panose="02020603050405020304" pitchFamily="18" charset="0"/>
              </a:rPr>
              <a:t>1</a:t>
            </a:r>
            <a:r>
              <a:rPr lang="en-US" altLang="zh-TW" baseline="30000" dirty="0" smtClean="0">
                <a:latin typeface="Times New Roman" panose="02020603050405020304" pitchFamily="18" charset="0"/>
                <a:cs typeface="Times New Roman" panose="02020603050405020304" pitchFamily="18" charset="0"/>
              </a:rPr>
              <a:t>2 </a:t>
            </a:r>
            <a:r>
              <a:rPr lang="en-US" altLang="zh-TW" dirty="0" smtClean="0">
                <a:latin typeface="Times New Roman" panose="02020603050405020304" pitchFamily="18" charset="0"/>
                <a:cs typeface="Times New Roman" panose="02020603050405020304" pitchFamily="18" charset="0"/>
              </a:rPr>
              <a:t>+ </a:t>
            </a:r>
            <a:r>
              <a:rPr lang="el-GR" altLang="zh-TW" dirty="0" smtClean="0">
                <a:latin typeface="Times New Roman" panose="02020603050405020304" pitchFamily="18" charset="0"/>
                <a:cs typeface="Times New Roman" panose="02020603050405020304" pitchFamily="18" charset="0"/>
              </a:rPr>
              <a:t>α</a:t>
            </a:r>
            <a:r>
              <a:rPr lang="el-GR" altLang="zh-TW" baseline="-25000" dirty="0" smtClean="0">
                <a:latin typeface="Times New Roman" panose="02020603050405020304" pitchFamily="18" charset="0"/>
                <a:cs typeface="Times New Roman" panose="02020603050405020304" pitchFamily="18" charset="0"/>
              </a:rPr>
              <a:t>2</a:t>
            </a:r>
            <a:r>
              <a:rPr lang="en-US" altLang="zh-TW" baseline="30000" dirty="0" smtClean="0">
                <a:latin typeface="Times New Roman" panose="02020603050405020304" pitchFamily="18" charset="0"/>
                <a:cs typeface="Times New Roman" panose="02020603050405020304" pitchFamily="18" charset="0"/>
              </a:rPr>
              <a:t>2 </a:t>
            </a:r>
            <a:r>
              <a:rPr lang="en-US" altLang="zh-TW" dirty="0" smtClean="0">
                <a:latin typeface="Times New Roman" panose="02020603050405020304" pitchFamily="18" charset="0"/>
                <a:cs typeface="Times New Roman" panose="02020603050405020304" pitchFamily="18" charset="0"/>
              </a:rPr>
              <a:t>= 1 if  </a:t>
            </a:r>
            <a:r>
              <a:rPr lang="en-US" altLang="zh-TW" dirty="0">
                <a:latin typeface="Times New Roman" panose="02020603050405020304" pitchFamily="18" charset="0"/>
                <a:cs typeface="Times New Roman" panose="02020603050405020304" pitchFamily="18" charset="0"/>
              </a:rPr>
              <a:t>|h</a:t>
            </a:r>
            <a:r>
              <a:rPr lang="en-US" altLang="zh-TW" baseline="-25000"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 ≤ |h</a:t>
            </a:r>
            <a:r>
              <a:rPr lang="en-US" altLang="zh-TW" baseline="-25000" dirty="0">
                <a:latin typeface="Times New Roman" panose="02020603050405020304" pitchFamily="18" charset="0"/>
                <a:cs typeface="Times New Roman" panose="02020603050405020304" pitchFamily="18" charset="0"/>
              </a:rPr>
              <a:t>2</a:t>
            </a:r>
            <a:r>
              <a:rPr lang="en-US" altLang="zh-TW" dirty="0" smtClean="0">
                <a:latin typeface="Times New Roman" panose="02020603050405020304" pitchFamily="18" charset="0"/>
                <a:cs typeface="Times New Roman" panose="02020603050405020304" pitchFamily="18" charset="0"/>
              </a:rPr>
              <a:t>| </a:t>
            </a:r>
            <a:endParaRPr lang="en-US" altLang="zh-TW" dirty="0">
              <a:latin typeface="Times New Roman" panose="02020603050405020304" pitchFamily="18" charset="0"/>
              <a:cs typeface="Times New Roman" panose="02020603050405020304" pitchFamily="18" charset="0"/>
            </a:endParaRPr>
          </a:p>
        </p:txBody>
      </p:sp>
      <p:grpSp>
        <p:nvGrpSpPr>
          <p:cNvPr id="54" name="群組 53"/>
          <p:cNvGrpSpPr/>
          <p:nvPr/>
        </p:nvGrpSpPr>
        <p:grpSpPr>
          <a:xfrm>
            <a:off x="527304" y="4493831"/>
            <a:ext cx="10967784" cy="646331"/>
            <a:chOff x="527304" y="4493831"/>
            <a:chExt cx="10967784" cy="646331"/>
          </a:xfrm>
        </p:grpSpPr>
        <p:grpSp>
          <p:nvGrpSpPr>
            <p:cNvPr id="55" name="群組 54"/>
            <p:cNvGrpSpPr/>
            <p:nvPr/>
          </p:nvGrpSpPr>
          <p:grpSpPr>
            <a:xfrm>
              <a:off x="527304" y="4493831"/>
              <a:ext cx="10930128" cy="646331"/>
              <a:chOff x="527304" y="4744941"/>
              <a:chExt cx="6821424" cy="675467"/>
            </a:xfrm>
          </p:grpSpPr>
          <p:sp>
            <p:nvSpPr>
              <p:cNvPr id="57" name="文字方塊 56"/>
              <p:cNvSpPr txBox="1"/>
              <p:nvPr/>
            </p:nvSpPr>
            <p:spPr>
              <a:xfrm flipH="1">
                <a:off x="527304" y="4744941"/>
                <a:ext cx="6821424" cy="675467"/>
              </a:xfrm>
              <a:prstGeom prst="rect">
                <a:avLst/>
              </a:prstGeom>
              <a:noFill/>
            </p:spPr>
            <p:txBody>
              <a:bodyPr wrap="square" rtlCol="0">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Denote the two users’ channels by</a:t>
                </a:r>
              </a:p>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The BS superimposes the users’ messages by assigning corresponding power coefficients, denoted by </a:t>
                </a:r>
              </a:p>
            </p:txBody>
          </p:sp>
          <p:graphicFrame>
            <p:nvGraphicFramePr>
              <p:cNvPr id="58" name="物件 57"/>
              <p:cNvGraphicFramePr>
                <a:graphicFrameLocks noChangeAspect="1"/>
              </p:cNvGraphicFramePr>
              <p:nvPr>
                <p:extLst>
                  <p:ext uri="{D42A27DB-BD31-4B8C-83A1-F6EECF244321}">
                    <p14:modId xmlns:p14="http://schemas.microsoft.com/office/powerpoint/2010/main" val="3762996462"/>
                  </p:ext>
                </p:extLst>
              </p:nvPr>
            </p:nvGraphicFramePr>
            <p:xfrm>
              <a:off x="2766238" y="4745341"/>
              <a:ext cx="953100" cy="368312"/>
            </p:xfrm>
            <a:graphic>
              <a:graphicData uri="http://schemas.openxmlformats.org/presentationml/2006/ole">
                <mc:AlternateContent xmlns:mc="http://schemas.openxmlformats.org/markup-compatibility/2006">
                  <mc:Choice xmlns:v="urn:schemas-microsoft-com:vml" Requires="v">
                    <p:oleObj spid="_x0000_s12534" name="方程式" r:id="rId3" imgW="533160" imgH="164880" progId="Equation.3">
                      <p:embed/>
                    </p:oleObj>
                  </mc:Choice>
                  <mc:Fallback>
                    <p:oleObj name="方程式" r:id="rId3" imgW="533160" imgH="164880" progId="Equation.3">
                      <p:embed/>
                      <p:pic>
                        <p:nvPicPr>
                          <p:cNvPr id="8" name="物件 7"/>
                          <p:cNvPicPr/>
                          <p:nvPr/>
                        </p:nvPicPr>
                        <p:blipFill>
                          <a:blip r:embed="rId4"/>
                          <a:stretch>
                            <a:fillRect/>
                          </a:stretch>
                        </p:blipFill>
                        <p:spPr>
                          <a:xfrm>
                            <a:off x="2766238" y="4745341"/>
                            <a:ext cx="953100" cy="368312"/>
                          </a:xfrm>
                          <a:prstGeom prst="rect">
                            <a:avLst/>
                          </a:prstGeom>
                        </p:spPr>
                      </p:pic>
                    </p:oleObj>
                  </mc:Fallback>
                </mc:AlternateContent>
              </a:graphicData>
            </a:graphic>
          </p:graphicFrame>
        </p:grpSp>
        <p:graphicFrame>
          <p:nvGraphicFramePr>
            <p:cNvPr id="56" name="物件 55"/>
            <p:cNvGraphicFramePr>
              <a:graphicFrameLocks noChangeAspect="1"/>
            </p:cNvGraphicFramePr>
            <p:nvPr>
              <p:extLst>
                <p:ext uri="{D42A27DB-BD31-4B8C-83A1-F6EECF244321}">
                  <p14:modId xmlns:p14="http://schemas.microsoft.com/office/powerpoint/2010/main" val="1208241430"/>
                </p:ext>
              </p:extLst>
            </p:nvPr>
          </p:nvGraphicFramePr>
          <p:xfrm>
            <a:off x="10298113" y="4779963"/>
            <a:ext cx="1196975" cy="352425"/>
          </p:xfrm>
          <a:graphic>
            <a:graphicData uri="http://schemas.openxmlformats.org/presentationml/2006/ole">
              <mc:AlternateContent xmlns:mc="http://schemas.openxmlformats.org/markup-compatibility/2006">
                <mc:Choice xmlns:v="urn:schemas-microsoft-com:vml" Requires="v">
                  <p:oleObj spid="_x0000_s12535" name="方程式" r:id="rId5" imgW="558720" imgH="164880" progId="Equation.3">
                    <p:embed/>
                  </p:oleObj>
                </mc:Choice>
                <mc:Fallback>
                  <p:oleObj name="方程式" r:id="rId5" imgW="558720" imgH="164880" progId="Equation.3">
                    <p:embed/>
                    <p:pic>
                      <p:nvPicPr>
                        <p:cNvPr id="11" name="物件 10"/>
                        <p:cNvPicPr/>
                        <p:nvPr/>
                      </p:nvPicPr>
                      <p:blipFill>
                        <a:blip r:embed="rId6"/>
                        <a:stretch>
                          <a:fillRect/>
                        </a:stretch>
                      </p:blipFill>
                      <p:spPr>
                        <a:xfrm>
                          <a:off x="10298113" y="4779963"/>
                          <a:ext cx="1196975" cy="352425"/>
                        </a:xfrm>
                        <a:prstGeom prst="rect">
                          <a:avLst/>
                        </a:prstGeom>
                      </p:spPr>
                    </p:pic>
                  </p:oleObj>
                </mc:Fallback>
              </mc:AlternateContent>
            </a:graphicData>
          </a:graphic>
        </p:graphicFrame>
      </p:grpSp>
      <p:grpSp>
        <p:nvGrpSpPr>
          <p:cNvPr id="59" name="群組 58"/>
          <p:cNvGrpSpPr/>
          <p:nvPr/>
        </p:nvGrpSpPr>
        <p:grpSpPr>
          <a:xfrm>
            <a:off x="4251375" y="5282552"/>
            <a:ext cx="3471554" cy="1593735"/>
            <a:chOff x="3757676" y="5264265"/>
            <a:chExt cx="3471554" cy="1593735"/>
          </a:xfrm>
        </p:grpSpPr>
        <p:sp>
          <p:nvSpPr>
            <p:cNvPr id="60" name="文字方塊 59"/>
            <p:cNvSpPr txBox="1"/>
            <p:nvPr/>
          </p:nvSpPr>
          <p:spPr>
            <a:xfrm>
              <a:off x="3757676" y="5264265"/>
              <a:ext cx="3166251"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User 1 decodes its own </a:t>
              </a:r>
              <a:r>
                <a:rPr lang="en-US" altLang="zh-TW" dirty="0" smtClean="0">
                  <a:latin typeface="Times New Roman" panose="02020603050405020304" pitchFamily="18" charset="0"/>
                  <a:cs typeface="Times New Roman" panose="02020603050405020304" pitchFamily="18" charset="0"/>
                </a:rPr>
                <a:t>message</a:t>
              </a:r>
              <a:endParaRPr lang="zh-TW" altLang="en-US" dirty="0">
                <a:latin typeface="Times New Roman" panose="02020603050405020304" pitchFamily="18" charset="0"/>
                <a:cs typeface="Times New Roman" panose="02020603050405020304" pitchFamily="18" charset="0"/>
              </a:endParaRPr>
            </a:p>
          </p:txBody>
        </p:sp>
        <p:grpSp>
          <p:nvGrpSpPr>
            <p:cNvPr id="61" name="群組 60"/>
            <p:cNvGrpSpPr/>
            <p:nvPr/>
          </p:nvGrpSpPr>
          <p:grpSpPr>
            <a:xfrm>
              <a:off x="4340977" y="5595937"/>
              <a:ext cx="2888253" cy="1262063"/>
              <a:chOff x="4260660" y="5595937"/>
              <a:chExt cx="2888253" cy="1262063"/>
            </a:xfrm>
          </p:grpSpPr>
          <p:graphicFrame>
            <p:nvGraphicFramePr>
              <p:cNvPr id="62" name="物件 61"/>
              <p:cNvGraphicFramePr>
                <a:graphicFrameLocks noChangeAspect="1"/>
              </p:cNvGraphicFramePr>
              <p:nvPr>
                <p:extLst>
                  <p:ext uri="{D42A27DB-BD31-4B8C-83A1-F6EECF244321}">
                    <p14:modId xmlns:p14="http://schemas.microsoft.com/office/powerpoint/2010/main" val="1697831871"/>
                  </p:ext>
                </p:extLst>
              </p:nvPr>
            </p:nvGraphicFramePr>
            <p:xfrm>
              <a:off x="4260660" y="5595937"/>
              <a:ext cx="1941512" cy="1262063"/>
            </p:xfrm>
            <a:graphic>
              <a:graphicData uri="http://schemas.openxmlformats.org/presentationml/2006/ole">
                <mc:AlternateContent xmlns:mc="http://schemas.openxmlformats.org/markup-compatibility/2006">
                  <mc:Choice xmlns:v="urn:schemas-microsoft-com:vml" Requires="v">
                    <p:oleObj spid="_x0000_s12536" name="方程式" r:id="rId7" imgW="977760" imgH="634680" progId="Equation.3">
                      <p:embed/>
                    </p:oleObj>
                  </mc:Choice>
                  <mc:Fallback>
                    <p:oleObj name="方程式" r:id="rId7" imgW="977760" imgH="634680" progId="Equation.3">
                      <p:embed/>
                      <p:pic>
                        <p:nvPicPr>
                          <p:cNvPr id="13" name="物件 12"/>
                          <p:cNvPicPr/>
                          <p:nvPr/>
                        </p:nvPicPr>
                        <p:blipFill>
                          <a:blip r:embed="rId8"/>
                          <a:stretch>
                            <a:fillRect/>
                          </a:stretch>
                        </p:blipFill>
                        <p:spPr>
                          <a:xfrm>
                            <a:off x="4260660" y="5595937"/>
                            <a:ext cx="1941512" cy="1262063"/>
                          </a:xfrm>
                          <a:prstGeom prst="rect">
                            <a:avLst/>
                          </a:prstGeom>
                        </p:spPr>
                      </p:pic>
                    </p:oleObj>
                  </mc:Fallback>
                </mc:AlternateContent>
              </a:graphicData>
            </a:graphic>
          </p:graphicFrame>
          <p:sp>
            <p:nvSpPr>
              <p:cNvPr id="63" name="矩形 62"/>
              <p:cNvSpPr/>
              <p:nvPr/>
            </p:nvSpPr>
            <p:spPr>
              <a:xfrm>
                <a:off x="6122285" y="6026237"/>
                <a:ext cx="1026628" cy="369332"/>
              </a:xfrm>
              <a:prstGeom prst="rect">
                <a:avLst/>
              </a:prstGeom>
            </p:spPr>
            <p:txBody>
              <a:bodyPr wrap="none">
                <a:spAutoFit/>
              </a:bodyPr>
              <a:lstStyle/>
              <a:p>
                <a:r>
                  <a:rPr lang="en-US" altLang="zh-TW" dirty="0">
                    <a:latin typeface="Times New Roman" panose="02020603050405020304" pitchFamily="18" charset="0"/>
                    <a:cs typeface="Times New Roman" panose="02020603050405020304" pitchFamily="18" charset="0"/>
                  </a:rPr>
                  <a:t>bits/s/Hz</a:t>
                </a:r>
                <a:endParaRPr lang="zh-TW" altLang="en-US" dirty="0">
                  <a:latin typeface="Times New Roman" panose="02020603050405020304" pitchFamily="18" charset="0"/>
                  <a:cs typeface="Times New Roman" panose="02020603050405020304" pitchFamily="18" charset="0"/>
                </a:endParaRPr>
              </a:p>
            </p:txBody>
          </p:sp>
        </p:grpSp>
      </p:grpSp>
      <p:grpSp>
        <p:nvGrpSpPr>
          <p:cNvPr id="64" name="群組 63"/>
          <p:cNvGrpSpPr/>
          <p:nvPr/>
        </p:nvGrpSpPr>
        <p:grpSpPr>
          <a:xfrm>
            <a:off x="8389755" y="5282552"/>
            <a:ext cx="3471554" cy="1316329"/>
            <a:chOff x="3757676" y="5264265"/>
            <a:chExt cx="3471554" cy="1316329"/>
          </a:xfrm>
        </p:grpSpPr>
        <p:sp>
          <p:nvSpPr>
            <p:cNvPr id="65" name="文字方塊 64"/>
            <p:cNvSpPr txBox="1"/>
            <p:nvPr/>
          </p:nvSpPr>
          <p:spPr>
            <a:xfrm>
              <a:off x="3757676" y="5264265"/>
              <a:ext cx="3166251"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User </a:t>
              </a:r>
              <a:r>
                <a:rPr lang="en-US" altLang="zh-TW" dirty="0" smtClean="0">
                  <a:latin typeface="Times New Roman" panose="02020603050405020304" pitchFamily="18" charset="0"/>
                  <a:cs typeface="Times New Roman" panose="02020603050405020304" pitchFamily="18" charset="0"/>
                </a:rPr>
                <a:t>2 </a:t>
              </a:r>
              <a:r>
                <a:rPr lang="en-US" altLang="zh-TW" dirty="0">
                  <a:latin typeface="Times New Roman" panose="02020603050405020304" pitchFamily="18" charset="0"/>
                  <a:cs typeface="Times New Roman" panose="02020603050405020304" pitchFamily="18" charset="0"/>
                </a:rPr>
                <a:t>decodes its own </a:t>
              </a:r>
              <a:r>
                <a:rPr lang="en-US" altLang="zh-TW" dirty="0" smtClean="0">
                  <a:latin typeface="Times New Roman" panose="02020603050405020304" pitchFamily="18" charset="0"/>
                  <a:cs typeface="Times New Roman" panose="02020603050405020304" pitchFamily="18" charset="0"/>
                </a:rPr>
                <a:t>message</a:t>
              </a:r>
              <a:endParaRPr lang="zh-TW" altLang="en-US" dirty="0">
                <a:latin typeface="Times New Roman" panose="02020603050405020304" pitchFamily="18" charset="0"/>
                <a:cs typeface="Times New Roman" panose="02020603050405020304" pitchFamily="18" charset="0"/>
              </a:endParaRPr>
            </a:p>
          </p:txBody>
        </p:sp>
        <p:grpSp>
          <p:nvGrpSpPr>
            <p:cNvPr id="66" name="群組 65"/>
            <p:cNvGrpSpPr/>
            <p:nvPr/>
          </p:nvGrpSpPr>
          <p:grpSpPr>
            <a:xfrm>
              <a:off x="4466915" y="5874157"/>
              <a:ext cx="2762315" cy="706437"/>
              <a:chOff x="4386598" y="5874157"/>
              <a:chExt cx="2762315" cy="706437"/>
            </a:xfrm>
          </p:grpSpPr>
          <p:graphicFrame>
            <p:nvGraphicFramePr>
              <p:cNvPr id="67" name="物件 66"/>
              <p:cNvGraphicFramePr>
                <a:graphicFrameLocks noChangeAspect="1"/>
              </p:cNvGraphicFramePr>
              <p:nvPr>
                <p:extLst>
                  <p:ext uri="{D42A27DB-BD31-4B8C-83A1-F6EECF244321}">
                    <p14:modId xmlns:p14="http://schemas.microsoft.com/office/powerpoint/2010/main" val="2609263963"/>
                  </p:ext>
                </p:extLst>
              </p:nvPr>
            </p:nvGraphicFramePr>
            <p:xfrm>
              <a:off x="4386598" y="5874157"/>
              <a:ext cx="1690687" cy="706437"/>
            </p:xfrm>
            <a:graphic>
              <a:graphicData uri="http://schemas.openxmlformats.org/presentationml/2006/ole">
                <mc:AlternateContent xmlns:mc="http://schemas.openxmlformats.org/markup-compatibility/2006">
                  <mc:Choice xmlns:v="urn:schemas-microsoft-com:vml" Requires="v">
                    <p:oleObj spid="_x0000_s12537" name="方程式" r:id="rId9" imgW="850680" imgH="355320" progId="Equation.3">
                      <p:embed/>
                    </p:oleObj>
                  </mc:Choice>
                  <mc:Fallback>
                    <p:oleObj name="方程式" r:id="rId9" imgW="850680" imgH="355320" progId="Equation.3">
                      <p:embed/>
                      <p:pic>
                        <p:nvPicPr>
                          <p:cNvPr id="20" name="物件 19"/>
                          <p:cNvPicPr/>
                          <p:nvPr/>
                        </p:nvPicPr>
                        <p:blipFill>
                          <a:blip r:embed="rId10"/>
                          <a:stretch>
                            <a:fillRect/>
                          </a:stretch>
                        </p:blipFill>
                        <p:spPr>
                          <a:xfrm>
                            <a:off x="4386598" y="5874157"/>
                            <a:ext cx="1690687" cy="706437"/>
                          </a:xfrm>
                          <a:prstGeom prst="rect">
                            <a:avLst/>
                          </a:prstGeom>
                        </p:spPr>
                      </p:pic>
                    </p:oleObj>
                  </mc:Fallback>
                </mc:AlternateContent>
              </a:graphicData>
            </a:graphic>
          </p:graphicFrame>
          <p:sp>
            <p:nvSpPr>
              <p:cNvPr id="68" name="矩形 67"/>
              <p:cNvSpPr/>
              <p:nvPr/>
            </p:nvSpPr>
            <p:spPr>
              <a:xfrm>
                <a:off x="6122285" y="6026237"/>
                <a:ext cx="1026628" cy="369332"/>
              </a:xfrm>
              <a:prstGeom prst="rect">
                <a:avLst/>
              </a:prstGeom>
            </p:spPr>
            <p:txBody>
              <a:bodyPr wrap="none">
                <a:spAutoFit/>
              </a:bodyPr>
              <a:lstStyle/>
              <a:p>
                <a:r>
                  <a:rPr lang="en-US" altLang="zh-TW" dirty="0">
                    <a:latin typeface="Times New Roman" panose="02020603050405020304" pitchFamily="18" charset="0"/>
                    <a:cs typeface="Times New Roman" panose="02020603050405020304" pitchFamily="18" charset="0"/>
                  </a:rPr>
                  <a:t>bits/s/Hz</a:t>
                </a:r>
                <a:endParaRPr lang="zh-TW" altLang="en-US" dirty="0">
                  <a:latin typeface="Times New Roman" panose="02020603050405020304" pitchFamily="18" charset="0"/>
                  <a:cs typeface="Times New Roman" panose="02020603050405020304" pitchFamily="18" charset="0"/>
                </a:endParaRPr>
              </a:p>
            </p:txBody>
          </p:sp>
        </p:grpSp>
      </p:grpSp>
      <p:pic>
        <p:nvPicPr>
          <p:cNvPr id="69" name="圖片 68"/>
          <p:cNvPicPr>
            <a:picLocks noChangeAspect="1"/>
          </p:cNvPicPr>
          <p:nvPr/>
        </p:nvPicPr>
        <p:blipFill>
          <a:blip r:embed="rId11"/>
          <a:stretch>
            <a:fillRect/>
          </a:stretch>
        </p:blipFill>
        <p:spPr>
          <a:xfrm>
            <a:off x="3163633" y="3547871"/>
            <a:ext cx="5114925" cy="1524000"/>
          </a:xfrm>
          <a:prstGeom prst="rect">
            <a:avLst/>
          </a:prstGeom>
        </p:spPr>
      </p:pic>
      <p:sp>
        <p:nvSpPr>
          <p:cNvPr id="70" name="矩形 69"/>
          <p:cNvSpPr/>
          <p:nvPr/>
        </p:nvSpPr>
        <p:spPr>
          <a:xfrm>
            <a:off x="3136392" y="3535510"/>
            <a:ext cx="5138928" cy="15499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a:xfrm>
            <a:off x="8183981" y="2799918"/>
            <a:ext cx="2847254"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Successive Interference Cancellation (</a:t>
            </a:r>
            <a:r>
              <a:rPr lang="en-US" altLang="zh-TW" sz="1200" dirty="0" smtClean="0">
                <a:solidFill>
                  <a:srgbClr val="FF0000"/>
                </a:solidFill>
                <a:latin typeface="Times New Roman" panose="02020603050405020304" pitchFamily="18" charset="0"/>
                <a:cs typeface="Times New Roman" panose="02020603050405020304" pitchFamily="18" charset="0"/>
              </a:rPr>
              <a:t>SIC</a:t>
            </a:r>
            <a:r>
              <a:rPr lang="en-US" altLang="zh-TW" sz="1200" dirty="0" smtClean="0">
                <a:latin typeface="Times New Roman" panose="02020603050405020304" pitchFamily="18" charset="0"/>
                <a:cs typeface="Times New Roman" panose="02020603050405020304" pitchFamily="18" charset="0"/>
              </a:rPr>
              <a:t>)</a:t>
            </a:r>
            <a:endParaRPr lang="zh-TW" altLang="en-US" sz="1200" dirty="0">
              <a:latin typeface="Times New Roman" panose="02020603050405020304" pitchFamily="18" charset="0"/>
              <a:cs typeface="Times New Roman" panose="02020603050405020304" pitchFamily="18" charset="0"/>
            </a:endParaRPr>
          </a:p>
        </p:txBody>
      </p:sp>
      <p:pic>
        <p:nvPicPr>
          <p:cNvPr id="5" name="內容版面配置區 4"/>
          <p:cNvPicPr>
            <a:picLocks noGrp="1" noChangeAspect="1"/>
          </p:cNvPicPr>
          <p:nvPr>
            <p:ph idx="1"/>
          </p:nvPr>
        </p:nvPicPr>
        <p:blipFill>
          <a:blip r:embed="rId12"/>
          <a:stretch>
            <a:fillRect/>
          </a:stretch>
        </p:blipFill>
        <p:spPr>
          <a:xfrm>
            <a:off x="6776188" y="128251"/>
            <a:ext cx="4905375" cy="2752725"/>
          </a:xfrm>
          <a:prstGeom prst="rect">
            <a:avLst/>
          </a:prstGeom>
        </p:spPr>
      </p:pic>
    </p:spTree>
    <p:extLst>
      <p:ext uri="{BB962C8B-B14F-4D97-AF65-F5344CB8AC3E}">
        <p14:creationId xmlns:p14="http://schemas.microsoft.com/office/powerpoint/2010/main" val="110497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表格 18"/>
          <p:cNvGraphicFramePr>
            <a:graphicFrameLocks noGrp="1"/>
          </p:cNvGraphicFramePr>
          <p:nvPr>
            <p:extLst/>
          </p:nvPr>
        </p:nvGraphicFramePr>
        <p:xfrm>
          <a:off x="0" y="1652947"/>
          <a:ext cx="12192000" cy="520505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1757564627"/>
                    </a:ext>
                  </a:extLst>
                </a:gridCol>
              </a:tblGrid>
              <a:tr h="2602526">
                <a:tc>
                  <a:txBody>
                    <a:bodyPr/>
                    <a:lstStyle/>
                    <a:p>
                      <a:endParaRPr lang="zh-TW" altLang="en-US" dirty="0"/>
                    </a:p>
                  </a:txBody>
                  <a:tcPr>
                    <a:solidFill>
                      <a:schemeClr val="accent1">
                        <a:lumMod val="20000"/>
                        <a:lumOff val="80000"/>
                      </a:schemeClr>
                    </a:solidFill>
                  </a:tcPr>
                </a:tc>
                <a:extLst>
                  <a:ext uri="{0D108BD9-81ED-4DB2-BD59-A6C34878D82A}">
                    <a16:rowId xmlns:a16="http://schemas.microsoft.com/office/drawing/2014/main" val="2724086149"/>
                  </a:ext>
                </a:extLst>
              </a:tr>
              <a:tr h="2602526">
                <a:tc>
                  <a:txBody>
                    <a:bodyPr/>
                    <a:lstStyle/>
                    <a:p>
                      <a:endParaRPr lang="zh-TW" altLang="en-US" dirty="0"/>
                    </a:p>
                  </a:txBody>
                  <a:tcPr>
                    <a:solidFill>
                      <a:schemeClr val="accent1">
                        <a:lumMod val="20000"/>
                        <a:lumOff val="80000"/>
                      </a:schemeClr>
                    </a:solidFill>
                  </a:tcPr>
                </a:tc>
                <a:extLst>
                  <a:ext uri="{0D108BD9-81ED-4DB2-BD59-A6C34878D82A}">
                    <a16:rowId xmlns:a16="http://schemas.microsoft.com/office/drawing/2014/main" val="2445785704"/>
                  </a:ext>
                </a:extLst>
              </a:tr>
            </a:tbl>
          </a:graphicData>
        </a:graphic>
      </p:graphicFrame>
      <p:sp>
        <p:nvSpPr>
          <p:cNvPr id="2" name="標題 1"/>
          <p:cNvSpPr>
            <a:spLocks noGrp="1"/>
          </p:cNvSpPr>
          <p:nvPr>
            <p:ph type="title"/>
          </p:nvPr>
        </p:nvSpPr>
        <p:spPr>
          <a:xfrm>
            <a:off x="0" y="0"/>
            <a:ext cx="10515600" cy="1325563"/>
          </a:xfrm>
        </p:spPr>
        <p:txBody>
          <a:bodyPr/>
          <a:lstStyle/>
          <a:p>
            <a:r>
              <a:rPr lang="en-US" altLang="zh-TW" dirty="0" smtClean="0">
                <a:latin typeface="Times New Roman" panose="02020603050405020304" pitchFamily="18" charset="0"/>
                <a:cs typeface="Times New Roman" panose="02020603050405020304" pitchFamily="18" charset="0"/>
              </a:rPr>
              <a:t>Scenario 1</a:t>
            </a:r>
            <a:endParaRPr lang="zh-TW" altLang="en-US" dirty="0">
              <a:latin typeface="Times New Roman" panose="02020603050405020304" pitchFamily="18" charset="0"/>
              <a:cs typeface="Times New Roman" panose="02020603050405020304" pitchFamily="18" charset="0"/>
            </a:endParaRPr>
          </a:p>
        </p:txBody>
      </p:sp>
      <p:grpSp>
        <p:nvGrpSpPr>
          <p:cNvPr id="20" name="群組 19"/>
          <p:cNvGrpSpPr/>
          <p:nvPr/>
        </p:nvGrpSpPr>
        <p:grpSpPr>
          <a:xfrm>
            <a:off x="838200" y="1890690"/>
            <a:ext cx="9165336" cy="1956594"/>
            <a:chOff x="838200" y="1652946"/>
            <a:chExt cx="9165336" cy="1956594"/>
          </a:xfrm>
        </p:grpSpPr>
        <p:graphicFrame>
          <p:nvGraphicFramePr>
            <p:cNvPr id="8" name="物件 7"/>
            <p:cNvGraphicFramePr>
              <a:graphicFrameLocks noChangeAspect="1"/>
            </p:cNvGraphicFramePr>
            <p:nvPr>
              <p:extLst/>
            </p:nvPr>
          </p:nvGraphicFramePr>
          <p:xfrm>
            <a:off x="838200" y="2347478"/>
            <a:ext cx="9165336" cy="1262062"/>
          </p:xfrm>
          <a:graphic>
            <a:graphicData uri="http://schemas.openxmlformats.org/presentationml/2006/ole">
              <mc:AlternateContent xmlns:mc="http://schemas.openxmlformats.org/markup-compatibility/2006">
                <mc:Choice xmlns:v="urn:schemas-microsoft-com:vml" Requires="v">
                  <p:oleObj spid="_x0000_s14454" name="方程式" r:id="rId3" imgW="3936960" imgH="634680" progId="Equation.3">
                    <p:embed/>
                  </p:oleObj>
                </mc:Choice>
                <mc:Fallback>
                  <p:oleObj name="方程式" r:id="rId3" imgW="3936960" imgH="634680" progId="Equation.3">
                    <p:embed/>
                    <p:pic>
                      <p:nvPicPr>
                        <p:cNvPr id="8" name="物件 7"/>
                        <p:cNvPicPr/>
                        <p:nvPr/>
                      </p:nvPicPr>
                      <p:blipFill>
                        <a:blip r:embed="rId4"/>
                        <a:stretch>
                          <a:fillRect/>
                        </a:stretch>
                      </p:blipFill>
                      <p:spPr>
                        <a:xfrm>
                          <a:off x="838200" y="2347478"/>
                          <a:ext cx="9165336" cy="1262062"/>
                        </a:xfrm>
                        <a:prstGeom prst="rect">
                          <a:avLst/>
                        </a:prstGeom>
                      </p:spPr>
                    </p:pic>
                  </p:oleObj>
                </mc:Fallback>
              </mc:AlternateContent>
            </a:graphicData>
          </a:graphic>
        </p:graphicFrame>
        <p:sp>
          <p:nvSpPr>
            <p:cNvPr id="16" name="矩形 15"/>
            <p:cNvSpPr/>
            <p:nvPr/>
          </p:nvSpPr>
          <p:spPr>
            <a:xfrm>
              <a:off x="838200" y="1652946"/>
              <a:ext cx="7107936" cy="400110"/>
            </a:xfrm>
            <a:prstGeom prst="rect">
              <a:avLst/>
            </a:prstGeom>
          </p:spPr>
          <p:txBody>
            <a:bodyPr wrap="square">
              <a:spAutoFit/>
            </a:bodyPr>
            <a:lstStyle/>
            <a:p>
              <a:r>
                <a:rPr lang="en-US" altLang="zh-TW" sz="2000" b="1" dirty="0" smtClean="0">
                  <a:latin typeface="Times New Roman" panose="02020603050405020304" pitchFamily="18" charset="0"/>
                  <a:cs typeface="Times New Roman" panose="02020603050405020304" pitchFamily="18" charset="0"/>
                </a:rPr>
                <a:t>Sum rate (NOMA)</a:t>
              </a:r>
              <a:endParaRPr lang="zh-TW" altLang="en-US" sz="2000" b="1" dirty="0">
                <a:latin typeface="Times New Roman" panose="02020603050405020304" pitchFamily="18" charset="0"/>
                <a:cs typeface="Times New Roman" panose="02020603050405020304" pitchFamily="18" charset="0"/>
              </a:endParaRPr>
            </a:p>
          </p:txBody>
        </p:sp>
      </p:grpSp>
      <p:grpSp>
        <p:nvGrpSpPr>
          <p:cNvPr id="21" name="群組 20"/>
          <p:cNvGrpSpPr/>
          <p:nvPr/>
        </p:nvGrpSpPr>
        <p:grpSpPr>
          <a:xfrm>
            <a:off x="838200" y="4770363"/>
            <a:ext cx="7107936" cy="1563283"/>
            <a:chOff x="838200" y="4066275"/>
            <a:chExt cx="7107936" cy="1563283"/>
          </a:xfrm>
        </p:grpSpPr>
        <p:graphicFrame>
          <p:nvGraphicFramePr>
            <p:cNvPr id="15" name="物件 14"/>
            <p:cNvGraphicFramePr>
              <a:graphicFrameLocks noChangeAspect="1"/>
            </p:cNvGraphicFramePr>
            <p:nvPr>
              <p:extLst/>
            </p:nvPr>
          </p:nvGraphicFramePr>
          <p:xfrm>
            <a:off x="838200" y="4923120"/>
            <a:ext cx="5557838" cy="706438"/>
          </p:xfrm>
          <a:graphic>
            <a:graphicData uri="http://schemas.openxmlformats.org/presentationml/2006/ole">
              <mc:AlternateContent xmlns:mc="http://schemas.openxmlformats.org/markup-compatibility/2006">
                <mc:Choice xmlns:v="urn:schemas-microsoft-com:vml" Requires="v">
                  <p:oleObj spid="_x0000_s14455" name="方程式" r:id="rId5" imgW="2387520" imgH="355320" progId="Equation.3">
                    <p:embed/>
                  </p:oleObj>
                </mc:Choice>
                <mc:Fallback>
                  <p:oleObj name="方程式" r:id="rId5" imgW="2387520" imgH="355320" progId="Equation.3">
                    <p:embed/>
                    <p:pic>
                      <p:nvPicPr>
                        <p:cNvPr id="15" name="物件 14"/>
                        <p:cNvPicPr/>
                        <p:nvPr/>
                      </p:nvPicPr>
                      <p:blipFill>
                        <a:blip r:embed="rId6"/>
                        <a:stretch>
                          <a:fillRect/>
                        </a:stretch>
                      </p:blipFill>
                      <p:spPr>
                        <a:xfrm>
                          <a:off x="838200" y="4923120"/>
                          <a:ext cx="5557838" cy="706438"/>
                        </a:xfrm>
                        <a:prstGeom prst="rect">
                          <a:avLst/>
                        </a:prstGeom>
                      </p:spPr>
                    </p:pic>
                  </p:oleObj>
                </mc:Fallback>
              </mc:AlternateContent>
            </a:graphicData>
          </a:graphic>
        </p:graphicFrame>
        <p:sp>
          <p:nvSpPr>
            <p:cNvPr id="17" name="矩形 16"/>
            <p:cNvSpPr/>
            <p:nvPr/>
          </p:nvSpPr>
          <p:spPr>
            <a:xfrm>
              <a:off x="838200" y="4066275"/>
              <a:ext cx="7107936" cy="400110"/>
            </a:xfrm>
            <a:prstGeom prst="rect">
              <a:avLst/>
            </a:prstGeom>
          </p:spPr>
          <p:txBody>
            <a:bodyPr wrap="square">
              <a:spAutoFit/>
            </a:bodyPr>
            <a:lstStyle/>
            <a:p>
              <a:r>
                <a:rPr lang="en-US" altLang="zh-TW" sz="2000" b="1" dirty="0" smtClean="0">
                  <a:latin typeface="Times New Roman" panose="02020603050405020304" pitchFamily="18" charset="0"/>
                  <a:cs typeface="Times New Roman" panose="02020603050405020304" pitchFamily="18" charset="0"/>
                </a:rPr>
                <a:t>Sum rate (OMA)</a:t>
              </a:r>
              <a:endParaRPr lang="zh-TW" altLang="en-US" sz="2000" b="1" dirty="0">
                <a:latin typeface="Times New Roman" panose="02020603050405020304" pitchFamily="18" charset="0"/>
                <a:cs typeface="Times New Roman" panose="02020603050405020304" pitchFamily="18" charset="0"/>
              </a:endParaRPr>
            </a:p>
          </p:txBody>
        </p:sp>
      </p:grpSp>
      <p:sp>
        <p:nvSpPr>
          <p:cNvPr id="22" name="矩形 21"/>
          <p:cNvSpPr/>
          <p:nvPr/>
        </p:nvSpPr>
        <p:spPr>
          <a:xfrm>
            <a:off x="0" y="1279918"/>
            <a:ext cx="2911374" cy="369332"/>
          </a:xfrm>
          <a:prstGeom prst="rect">
            <a:avLst/>
          </a:prstGeom>
        </p:spPr>
        <p:txBody>
          <a:bodyPr wrap="none">
            <a:spAutoFit/>
          </a:bodyPr>
          <a:lstStyle/>
          <a:p>
            <a:r>
              <a:rPr lang="en-US" altLang="zh-TW" b="1" dirty="0">
                <a:latin typeface="Times New Roman" panose="02020603050405020304" pitchFamily="18" charset="0"/>
                <a:cs typeface="Times New Roman" panose="02020603050405020304" pitchFamily="18" charset="0"/>
              </a:rPr>
              <a:t>High-SNR Scenario(</a:t>
            </a:r>
            <a:r>
              <a:rPr lang="el-GR" altLang="zh-TW" b="1" i="1" dirty="0">
                <a:latin typeface="Times New Roman" panose="02020603050405020304" pitchFamily="18" charset="0"/>
                <a:cs typeface="Times New Roman" panose="02020603050405020304" pitchFamily="18" charset="0"/>
              </a:rPr>
              <a:t>ρ → ∞</a:t>
            </a:r>
            <a:r>
              <a:rPr lang="en-US" altLang="zh-TW" b="1" dirty="0">
                <a:latin typeface="Times New Roman" panose="02020603050405020304" pitchFamily="18" charset="0"/>
                <a:cs typeface="Times New Roman" panose="02020603050405020304" pitchFamily="18" charset="0"/>
              </a:rPr>
              <a:t>)</a:t>
            </a:r>
            <a:endParaRPr lang="zh-TW" altLang="en-US" b="1" dirty="0"/>
          </a:p>
        </p:txBody>
      </p:sp>
    </p:spTree>
    <p:extLst>
      <p:ext uri="{BB962C8B-B14F-4D97-AF65-F5344CB8AC3E}">
        <p14:creationId xmlns:p14="http://schemas.microsoft.com/office/powerpoint/2010/main" val="29920278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10515600" cy="1325563"/>
          </a:xfrm>
        </p:spPr>
        <p:txBody>
          <a:bodyPr/>
          <a:lstStyle/>
          <a:p>
            <a:r>
              <a:rPr lang="en-US" altLang="zh-TW" dirty="0">
                <a:latin typeface="Times New Roman" panose="02020603050405020304" pitchFamily="18" charset="0"/>
                <a:cs typeface="Times New Roman" panose="02020603050405020304" pitchFamily="18" charset="0"/>
              </a:rPr>
              <a:t>Scenario </a:t>
            </a:r>
            <a:r>
              <a:rPr lang="en-US" altLang="zh-TW" dirty="0" smtClean="0">
                <a:latin typeface="Times New Roman" panose="02020603050405020304" pitchFamily="18" charset="0"/>
                <a:cs typeface="Times New Roman" panose="02020603050405020304" pitchFamily="18" charset="0"/>
              </a:rPr>
              <a:t>2</a:t>
            </a:r>
            <a:endParaRPr lang="zh-TW" altLang="en-US" dirty="0"/>
          </a:p>
        </p:txBody>
      </p:sp>
      <p:sp>
        <p:nvSpPr>
          <p:cNvPr id="4" name="矩形 3"/>
          <p:cNvSpPr/>
          <p:nvPr/>
        </p:nvSpPr>
        <p:spPr>
          <a:xfrm>
            <a:off x="0" y="1325563"/>
            <a:ext cx="10853928" cy="369332"/>
          </a:xfrm>
          <a:prstGeom prst="rect">
            <a:avLst/>
          </a:prstGeom>
        </p:spPr>
        <p:txBody>
          <a:bodyPr wrap="square">
            <a:spAutoFit/>
          </a:bodyPr>
          <a:lstStyle/>
          <a:p>
            <a:r>
              <a:rPr lang="zh-TW" altLang="en-US" dirty="0">
                <a:latin typeface="Times New Roman" panose="02020603050405020304" pitchFamily="18" charset="0"/>
                <a:cs typeface="Times New Roman" panose="02020603050405020304" pitchFamily="18" charset="0"/>
              </a:rPr>
              <a:t>Assume that </a:t>
            </a:r>
            <a:r>
              <a:rPr lang="zh-TW" altLang="en-US" dirty="0">
                <a:solidFill>
                  <a:srgbClr val="FF0000"/>
                </a:solidFill>
                <a:latin typeface="Times New Roman" panose="02020603050405020304" pitchFamily="18" charset="0"/>
                <a:cs typeface="Times New Roman" panose="02020603050405020304" pitchFamily="18" charset="0"/>
              </a:rPr>
              <a:t>user 1 is an IoT </a:t>
            </a:r>
            <a:r>
              <a:rPr lang="zh-TW" altLang="en-US" dirty="0">
                <a:latin typeface="Times New Roman" panose="02020603050405020304" pitchFamily="18" charset="0"/>
                <a:cs typeface="Times New Roman" panose="02020603050405020304" pitchFamily="18" charset="0"/>
              </a:rPr>
              <a:t>device requiring only a low data rate, and </a:t>
            </a:r>
            <a:r>
              <a:rPr lang="zh-TW" altLang="en-US" dirty="0">
                <a:solidFill>
                  <a:srgbClr val="FF0000"/>
                </a:solidFill>
                <a:latin typeface="Times New Roman" panose="02020603050405020304" pitchFamily="18" charset="0"/>
                <a:cs typeface="Times New Roman" panose="02020603050405020304" pitchFamily="18" charset="0"/>
              </a:rPr>
              <a:t>user 2 is a user demanding </a:t>
            </a:r>
            <a:r>
              <a:rPr lang="zh-TW" altLang="en-US" dirty="0">
                <a:latin typeface="Times New Roman" panose="02020603050405020304" pitchFamily="18" charset="0"/>
                <a:cs typeface="Times New Roman" panose="02020603050405020304" pitchFamily="18" charset="0"/>
              </a:rPr>
              <a:t>a high data rate.</a:t>
            </a:r>
          </a:p>
        </p:txBody>
      </p:sp>
      <p:sp>
        <p:nvSpPr>
          <p:cNvPr id="5" name="矩形 4"/>
          <p:cNvSpPr/>
          <p:nvPr/>
        </p:nvSpPr>
        <p:spPr>
          <a:xfrm>
            <a:off x="292608" y="2250576"/>
            <a:ext cx="7690104" cy="1754326"/>
          </a:xfrm>
          <a:prstGeom prst="rect">
            <a:avLst/>
          </a:prstGeom>
        </p:spPr>
        <p:txBody>
          <a:bodyPr wrap="square">
            <a:spAutoFit/>
          </a:bodyPr>
          <a:lstStyle/>
          <a:p>
            <a:pPr>
              <a:lnSpc>
                <a:spcPct val="150000"/>
              </a:lnSpc>
            </a:pPr>
            <a:r>
              <a:rPr lang="zh-TW" altLang="en-US" dirty="0" smtClean="0">
                <a:latin typeface="Times New Roman" panose="02020603050405020304" pitchFamily="18" charset="0"/>
                <a:cs typeface="Times New Roman" panose="02020603050405020304" pitchFamily="18" charset="0"/>
              </a:rPr>
              <a:t>OFDMA</a:t>
            </a:r>
            <a:r>
              <a:rPr lang="en-US" altLang="zh-TW" dirty="0" smtClean="0">
                <a:latin typeface="Times New Roman" panose="02020603050405020304" pitchFamily="18" charset="0"/>
                <a:cs typeface="Times New Roman" panose="02020603050405020304" pitchFamily="18" charset="0"/>
              </a:rPr>
              <a:t>(OMA) : </a:t>
            </a:r>
          </a:p>
          <a:p>
            <a:pPr lvl="1">
              <a:lnSpc>
                <a:spcPct val="150000"/>
              </a:lnSpc>
            </a:pP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頻譜效益很差，因為分配給</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User 1(</a:t>
            </a:r>
            <a:r>
              <a:rPr lang="en-US" altLang="zh-TW" dirty="0" err="1" smtClean="0">
                <a:latin typeface="標楷體" panose="03000509000000000000" pitchFamily="65" charset="-120"/>
                <a:ea typeface="標楷體" panose="03000509000000000000" pitchFamily="65" charset="-120"/>
                <a:cs typeface="Times New Roman" panose="02020603050405020304" pitchFamily="18" charset="0"/>
              </a:rPr>
              <a:t>IoT</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的頻寬比實際需求的更多，而導致沒有分配足夠的頻寬給</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User</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2(</a:t>
            </a:r>
            <a:r>
              <a:rPr lang="en-US" altLang="zh-TW" dirty="0" smtClean="0">
                <a:latin typeface="Times New Roman" panose="02020603050405020304" pitchFamily="18" charset="0"/>
                <a:cs typeface="Times New Roman" panose="02020603050405020304" pitchFamily="18" charset="0"/>
              </a:rPr>
              <a:t>U</a:t>
            </a:r>
            <a:r>
              <a:rPr lang="zh-TW" altLang="en-US" dirty="0" smtClean="0">
                <a:latin typeface="Times New Roman" panose="02020603050405020304" pitchFamily="18" charset="0"/>
                <a:cs typeface="Times New Roman" panose="02020603050405020304" pitchFamily="18" charset="0"/>
              </a:rPr>
              <a:t>ser </a:t>
            </a:r>
            <a:r>
              <a:rPr lang="en-US" altLang="zh-TW" dirty="0" smtClean="0">
                <a:latin typeface="Times New Roman" panose="02020603050405020304" pitchFamily="18" charset="0"/>
                <a:cs typeface="Times New Roman" panose="02020603050405020304" pitchFamily="18" charset="0"/>
              </a:rPr>
              <a:t>D</a:t>
            </a:r>
            <a:r>
              <a:rPr lang="zh-TW" altLang="en-US" dirty="0" smtClean="0">
                <a:latin typeface="Times New Roman" panose="02020603050405020304" pitchFamily="18" charset="0"/>
                <a:cs typeface="Times New Roman" panose="02020603050405020304" pitchFamily="18" charset="0"/>
              </a:rPr>
              <a:t>emanding </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a:t>
            </a:r>
            <a:endParaRPr lang="en-US" altLang="zh-TW" dirty="0" smtClean="0">
              <a:latin typeface="標楷體" panose="03000509000000000000" pitchFamily="65" charset="-120"/>
              <a:ea typeface="標楷體" panose="03000509000000000000" pitchFamily="65" charset="-120"/>
              <a:cs typeface="Times New Roman" panose="02020603050405020304" pitchFamily="18" charset="0"/>
            </a:endParaRPr>
          </a:p>
          <a:p>
            <a:pPr lvl="1">
              <a:lnSpc>
                <a:spcPct val="150000"/>
              </a:lnSpc>
            </a:pPr>
            <a:endParaRPr lang="zh-TW" altLang="en-US"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6" name="矩形 5"/>
          <p:cNvSpPr/>
          <p:nvPr/>
        </p:nvSpPr>
        <p:spPr>
          <a:xfrm>
            <a:off x="292608" y="4004902"/>
            <a:ext cx="7690104" cy="1290097"/>
          </a:xfrm>
          <a:prstGeom prst="rect">
            <a:avLst/>
          </a:prstGeom>
        </p:spPr>
        <p:txBody>
          <a:bodyPr wrap="square">
            <a:spAutoFit/>
          </a:bodyPr>
          <a:lstStyle/>
          <a:p>
            <a:pPr>
              <a:lnSpc>
                <a:spcPct val="150000"/>
              </a:lnSpc>
            </a:pPr>
            <a:r>
              <a:rPr lang="en-US" altLang="zh-TW" dirty="0" smtClean="0">
                <a:latin typeface="Times New Roman" panose="02020603050405020304" pitchFamily="18" charset="0"/>
                <a:cs typeface="Times New Roman" panose="02020603050405020304" pitchFamily="18" charset="0"/>
              </a:rPr>
              <a:t>NOMA: </a:t>
            </a:r>
          </a:p>
          <a:p>
            <a:pPr lvl="1">
              <a:lnSpc>
                <a:spcPct val="150000"/>
              </a:lnSpc>
            </a:pP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使用頻譜共享，因此</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User</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與</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User 2</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可以共享同一個</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Sub-carrier</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，因此</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NOMA</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支持大規模連接，並滿足使用者不同的</a:t>
            </a:r>
            <a:r>
              <a:rPr lang="en-US" altLang="zh-TW" dirty="0" err="1" smtClean="0">
                <a:latin typeface="標楷體" panose="03000509000000000000" pitchFamily="65" charset="-120"/>
                <a:ea typeface="標楷體" panose="03000509000000000000" pitchFamily="65" charset="-120"/>
                <a:cs typeface="Times New Roman" panose="02020603050405020304" pitchFamily="18" charset="0"/>
              </a:rPr>
              <a:t>Qos</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要求。</a:t>
            </a:r>
            <a:endParaRPr lang="zh-TW" altLang="en-US"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684788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838200" y="365125"/>
            <a:ext cx="10515600" cy="1325563"/>
          </a:xfrm>
        </p:spPr>
        <p:txBody>
          <a:bodyPr/>
          <a:lstStyle/>
          <a:p>
            <a:r>
              <a:rPr lang="en-US" altLang="zh-TW" dirty="0">
                <a:latin typeface="Times New Roman" panose="02020603050405020304" pitchFamily="18" charset="0"/>
                <a:cs typeface="Times New Roman" panose="02020603050405020304" pitchFamily="18" charset="0"/>
              </a:rPr>
              <a:t>CR-NOMA</a:t>
            </a:r>
            <a:endParaRPr lang="zh-TW" altLang="en-US" dirty="0">
              <a:latin typeface="Times New Roman" panose="02020603050405020304" pitchFamily="18" charset="0"/>
              <a:cs typeface="Times New Roman" panose="02020603050405020304" pitchFamily="18" charset="0"/>
            </a:endParaRPr>
          </a:p>
        </p:txBody>
      </p:sp>
      <p:sp>
        <p:nvSpPr>
          <p:cNvPr id="5" name="矩形 4"/>
          <p:cNvSpPr/>
          <p:nvPr/>
        </p:nvSpPr>
        <p:spPr>
          <a:xfrm>
            <a:off x="838200" y="1690688"/>
            <a:ext cx="7574280" cy="4613058"/>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Conventional power-domain NOMA allocates more power to the user with poor channel conditions, which ensures user fairness; however, conventional power-domain NOMA. </a:t>
            </a:r>
            <a:r>
              <a:rPr lang="en-US" altLang="zh-TW" dirty="0" smtClean="0">
                <a:solidFill>
                  <a:srgbClr val="FF0000"/>
                </a:solidFill>
                <a:latin typeface="Times New Roman" panose="02020603050405020304" pitchFamily="18" charset="0"/>
                <a:cs typeface="Times New Roman" panose="02020603050405020304" pitchFamily="18" charset="0"/>
              </a:rPr>
              <a:t>cannot strictly guarantee the users’ </a:t>
            </a:r>
            <a:r>
              <a:rPr lang="en-US" altLang="zh-TW" dirty="0" err="1" smtClean="0">
                <a:solidFill>
                  <a:srgbClr val="FF0000"/>
                </a:solidFill>
                <a:latin typeface="Times New Roman" panose="02020603050405020304" pitchFamily="18" charset="0"/>
                <a:cs typeface="Times New Roman" panose="02020603050405020304" pitchFamily="18" charset="0"/>
              </a:rPr>
              <a:t>QoS</a:t>
            </a:r>
            <a:r>
              <a:rPr lang="en-US" altLang="zh-TW" dirty="0" smtClean="0">
                <a:solidFill>
                  <a:srgbClr val="FF0000"/>
                </a:solidFill>
                <a:latin typeface="Times New Roman" panose="02020603050405020304" pitchFamily="18" charset="0"/>
                <a:cs typeface="Times New Roman" panose="02020603050405020304" pitchFamily="18" charset="0"/>
              </a:rPr>
              <a:t> targets</a:t>
            </a:r>
            <a:r>
              <a:rPr lang="en-US" altLang="zh-TW" dirty="0" smtClean="0">
                <a:latin typeface="Times New Roman" panose="02020603050405020304" pitchFamily="18" charset="0"/>
                <a:cs typeface="Times New Roman" panose="02020603050405020304" pitchFamily="18" charset="0"/>
              </a:rPr>
              <a:t>.</a:t>
            </a:r>
          </a:p>
          <a:p>
            <a:pPr marL="285750" indent="-285750">
              <a:lnSpc>
                <a:spcPct val="150000"/>
              </a:lnSpc>
              <a:buFont typeface="Arial" panose="020B0604020202020204" pitchFamily="34" charset="0"/>
              <a:buChar char="•"/>
            </a:pPr>
            <a:endParaRPr lang="en-US" altLang="zh-TW" dirty="0" smtClean="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Cognitive radio (CR) NOMA is an important variation of power-domain NOMA, which </a:t>
            </a:r>
            <a:r>
              <a:rPr lang="en-US" altLang="zh-TW" dirty="0" smtClean="0">
                <a:solidFill>
                  <a:srgbClr val="FF0000"/>
                </a:solidFill>
                <a:latin typeface="Times New Roman" panose="02020603050405020304" pitchFamily="18" charset="0"/>
                <a:cs typeface="Times New Roman" panose="02020603050405020304" pitchFamily="18" charset="0"/>
              </a:rPr>
              <a:t>strictly ensures that some or all of the users’ </a:t>
            </a:r>
            <a:r>
              <a:rPr lang="en-US" altLang="zh-TW" dirty="0" err="1" smtClean="0">
                <a:solidFill>
                  <a:srgbClr val="FF0000"/>
                </a:solidFill>
                <a:latin typeface="Times New Roman" panose="02020603050405020304" pitchFamily="18" charset="0"/>
                <a:cs typeface="Times New Roman" panose="02020603050405020304" pitchFamily="18" charset="0"/>
              </a:rPr>
              <a:t>QoS</a:t>
            </a:r>
            <a:r>
              <a:rPr lang="en-US" altLang="zh-TW" dirty="0" smtClean="0">
                <a:solidFill>
                  <a:srgbClr val="FF0000"/>
                </a:solidFill>
                <a:latin typeface="Times New Roman" panose="02020603050405020304" pitchFamily="18" charset="0"/>
                <a:cs typeface="Times New Roman" panose="02020603050405020304" pitchFamily="18" charset="0"/>
              </a:rPr>
              <a:t> requirements are met</a:t>
            </a:r>
            <a:r>
              <a:rPr lang="en-US" altLang="zh-TW" dirty="0" smtClean="0">
                <a:latin typeface="Times New Roman" panose="02020603050405020304" pitchFamily="18" charset="0"/>
                <a:cs typeface="Times New Roman" panose="02020603050405020304" pitchFamily="18" charset="0"/>
              </a:rPr>
              <a:t>.</a:t>
            </a:r>
          </a:p>
          <a:p>
            <a:pPr marL="285750" indent="-285750">
              <a:lnSpc>
                <a:spcPct val="150000"/>
              </a:lnSpc>
              <a:buFont typeface="Arial" panose="020B0604020202020204" pitchFamily="34" charset="0"/>
              <a:buChar char="•"/>
            </a:pPr>
            <a:endParaRPr lang="en-US" altLang="zh-TW" dirty="0" smtClean="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The key idea behind CR-NOMA is to treat NOMA as a special case of cognitive ratio, </a:t>
            </a:r>
            <a:r>
              <a:rPr lang="en-US" altLang="zh-TW" dirty="0" smtClean="0">
                <a:solidFill>
                  <a:srgbClr val="FF0000"/>
                </a:solidFill>
                <a:latin typeface="Times New Roman" panose="02020603050405020304" pitchFamily="18" charset="0"/>
                <a:cs typeface="Times New Roman" panose="02020603050405020304" pitchFamily="18" charset="0"/>
              </a:rPr>
              <a:t>where the power allocation policy is designed such that the users’ predefined </a:t>
            </a:r>
            <a:r>
              <a:rPr lang="en-US" altLang="zh-TW" dirty="0" err="1" smtClean="0">
                <a:solidFill>
                  <a:srgbClr val="FF0000"/>
                </a:solidFill>
                <a:latin typeface="Times New Roman" panose="02020603050405020304" pitchFamily="18" charset="0"/>
                <a:cs typeface="Times New Roman" panose="02020603050405020304" pitchFamily="18" charset="0"/>
              </a:rPr>
              <a:t>QoS</a:t>
            </a:r>
            <a:r>
              <a:rPr lang="en-US" altLang="zh-TW" dirty="0" smtClean="0">
                <a:solidFill>
                  <a:srgbClr val="FF0000"/>
                </a:solidFill>
                <a:latin typeface="Times New Roman" panose="02020603050405020304" pitchFamily="18" charset="0"/>
                <a:cs typeface="Times New Roman" panose="02020603050405020304" pitchFamily="18" charset="0"/>
              </a:rPr>
              <a:t> requirements are met</a:t>
            </a:r>
            <a:r>
              <a:rPr lang="en-US" altLang="zh-TW" dirty="0" smtClean="0">
                <a:latin typeface="Times New Roman" panose="02020603050405020304" pitchFamily="18" charset="0"/>
                <a:cs typeface="Times New Roman" panose="02020603050405020304" pitchFamily="18" charset="0"/>
              </a:rPr>
              <a:t>.</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81150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428362480"/>
              </p:ext>
            </p:extLst>
          </p:nvPr>
        </p:nvGraphicFramePr>
        <p:xfrm>
          <a:off x="0" y="3941065"/>
          <a:ext cx="12192000" cy="2926080"/>
        </p:xfrm>
        <a:graphic>
          <a:graphicData uri="http://schemas.openxmlformats.org/drawingml/2006/table">
            <a:tbl>
              <a:tblPr firstRow="1" bandRow="1">
                <a:tableStyleId>{5C22544A-7EE6-4342-B048-85BDC9FD1C3A}</a:tableStyleId>
              </a:tblPr>
              <a:tblGrid>
                <a:gridCol w="5655657">
                  <a:extLst>
                    <a:ext uri="{9D8B030D-6E8A-4147-A177-3AD203B41FA5}">
                      <a16:colId xmlns:a16="http://schemas.microsoft.com/office/drawing/2014/main" val="1726332583"/>
                    </a:ext>
                  </a:extLst>
                </a:gridCol>
                <a:gridCol w="6536343">
                  <a:extLst>
                    <a:ext uri="{9D8B030D-6E8A-4147-A177-3AD203B41FA5}">
                      <a16:colId xmlns:a16="http://schemas.microsoft.com/office/drawing/2014/main" val="494215074"/>
                    </a:ext>
                  </a:extLst>
                </a:gridCol>
              </a:tblGrid>
              <a:tr h="2926080">
                <a:tc>
                  <a:txBody>
                    <a:bodyPr/>
                    <a:lstStyle/>
                    <a:p>
                      <a:endParaRPr lang="zh-TW" alt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endParaRPr lang="zh-TW" alt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750852552"/>
                  </a:ext>
                </a:extLst>
              </a:tr>
            </a:tbl>
          </a:graphicData>
        </a:graphic>
      </p:graphicFrame>
      <p:sp>
        <p:nvSpPr>
          <p:cNvPr id="5" name="標題 1"/>
          <p:cNvSpPr>
            <a:spLocks noGrp="1"/>
          </p:cNvSpPr>
          <p:nvPr>
            <p:ph type="title"/>
          </p:nvPr>
        </p:nvSpPr>
        <p:spPr>
          <a:xfrm>
            <a:off x="765047" y="102930"/>
            <a:ext cx="10515600" cy="1325563"/>
          </a:xfrm>
        </p:spPr>
        <p:txBody>
          <a:bodyPr/>
          <a:lstStyle/>
          <a:p>
            <a:r>
              <a:rPr lang="en-US" altLang="zh-TW" dirty="0">
                <a:latin typeface="Times New Roman" panose="02020603050405020304" pitchFamily="18" charset="0"/>
                <a:cs typeface="Times New Roman" panose="02020603050405020304" pitchFamily="18" charset="0"/>
              </a:rPr>
              <a:t>CR-NOMA </a:t>
            </a:r>
            <a:endParaRPr lang="zh-TW" altLang="en-US" dirty="0"/>
          </a:p>
        </p:txBody>
      </p:sp>
      <p:sp>
        <p:nvSpPr>
          <p:cNvPr id="6" name="矩形 5"/>
          <p:cNvSpPr/>
          <p:nvPr/>
        </p:nvSpPr>
        <p:spPr>
          <a:xfrm>
            <a:off x="765047" y="1476210"/>
            <a:ext cx="6096000" cy="1705403"/>
          </a:xfrm>
          <a:prstGeom prst="rect">
            <a:avLst/>
          </a:prstGeom>
        </p:spPr>
        <p:txBody>
          <a:bodyPr>
            <a:spAutoFit/>
          </a:bodyPr>
          <a:lstStyle/>
          <a:p>
            <a:pPr>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原理</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p>
          <a:p>
            <a:pPr>
              <a:lnSpc>
                <a:spcPct val="150000"/>
              </a:lnSpc>
            </a:pPr>
            <a:r>
              <a:rPr lang="zh-TW" altLang="en-US"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Cognitive-Radio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技術</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最大的特點就是能夠</a:t>
            </a:r>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動態的</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選擇</a:t>
            </a:r>
            <a:r>
              <a:rPr lang="en-US" altLang="zh-TW"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Channel</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在不產生干擾的前提下，手機通過不斷感知頻率，選擇並使用可用</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的頻譜。</a:t>
            </a:r>
            <a:endParaRPr lang="zh-TW" altLang="en-US" dirty="0">
              <a:latin typeface="Times New Roman" panose="02020603050405020304" pitchFamily="18" charset="0"/>
              <a:cs typeface="Times New Roman" panose="02020603050405020304" pitchFamily="18" charset="0"/>
            </a:endParaRPr>
          </a:p>
        </p:txBody>
      </p:sp>
      <p:pic>
        <p:nvPicPr>
          <p:cNvPr id="7" name="內容版面配置區 3"/>
          <p:cNvPicPr>
            <a:picLocks noGrp="1" noChangeAspect="1"/>
          </p:cNvPicPr>
          <p:nvPr>
            <p:ph idx="1"/>
          </p:nvPr>
        </p:nvPicPr>
        <p:blipFill>
          <a:blip r:embed="rId4"/>
          <a:stretch>
            <a:fillRect/>
          </a:stretch>
        </p:blipFill>
        <p:spPr>
          <a:xfrm>
            <a:off x="7027475" y="365125"/>
            <a:ext cx="5164525" cy="3507073"/>
          </a:xfrm>
          <a:prstGeom prst="rect">
            <a:avLst/>
          </a:prstGeom>
        </p:spPr>
      </p:pic>
      <p:graphicFrame>
        <p:nvGraphicFramePr>
          <p:cNvPr id="8" name="物件 7"/>
          <p:cNvGraphicFramePr>
            <a:graphicFrameLocks noChangeAspect="1"/>
          </p:cNvGraphicFramePr>
          <p:nvPr>
            <p:extLst>
              <p:ext uri="{D42A27DB-BD31-4B8C-83A1-F6EECF244321}">
                <p14:modId xmlns:p14="http://schemas.microsoft.com/office/powerpoint/2010/main" val="2094289897"/>
              </p:ext>
            </p:extLst>
          </p:nvPr>
        </p:nvGraphicFramePr>
        <p:xfrm>
          <a:off x="7369471" y="4579191"/>
          <a:ext cx="3061144" cy="1474811"/>
        </p:xfrm>
        <a:graphic>
          <a:graphicData uri="http://schemas.openxmlformats.org/presentationml/2006/ole">
            <mc:AlternateContent xmlns:mc="http://schemas.openxmlformats.org/markup-compatibility/2006">
              <mc:Choice xmlns:v="urn:schemas-microsoft-com:vml" Requires="v">
                <p:oleObj spid="_x0000_s15482" name="方程式" r:id="rId5" imgW="1384200" imgH="711000" progId="Equation.3">
                  <p:embed/>
                </p:oleObj>
              </mc:Choice>
              <mc:Fallback>
                <p:oleObj name="方程式" r:id="rId5" imgW="1384200" imgH="711000" progId="Equation.3">
                  <p:embed/>
                  <p:pic>
                    <p:nvPicPr>
                      <p:cNvPr id="13" name="物件 12"/>
                      <p:cNvPicPr/>
                      <p:nvPr/>
                    </p:nvPicPr>
                    <p:blipFill>
                      <a:blip r:embed="rId6"/>
                      <a:stretch>
                        <a:fillRect/>
                      </a:stretch>
                    </p:blipFill>
                    <p:spPr>
                      <a:xfrm>
                        <a:off x="7369471" y="4579191"/>
                        <a:ext cx="3061144" cy="1474811"/>
                      </a:xfrm>
                      <a:prstGeom prst="rect">
                        <a:avLst/>
                      </a:prstGeom>
                    </p:spPr>
                  </p:pic>
                </p:oleObj>
              </mc:Fallback>
            </mc:AlternateContent>
          </a:graphicData>
        </a:graphic>
      </p:graphicFrame>
      <p:grpSp>
        <p:nvGrpSpPr>
          <p:cNvPr id="9" name="群組 8"/>
          <p:cNvGrpSpPr/>
          <p:nvPr/>
        </p:nvGrpSpPr>
        <p:grpSpPr>
          <a:xfrm>
            <a:off x="765047" y="4042576"/>
            <a:ext cx="3662221" cy="2548661"/>
            <a:chOff x="765047" y="4042576"/>
            <a:chExt cx="3662221" cy="2548661"/>
          </a:xfrm>
        </p:grpSpPr>
        <p:grpSp>
          <p:nvGrpSpPr>
            <p:cNvPr id="10" name="群組 9"/>
            <p:cNvGrpSpPr/>
            <p:nvPr/>
          </p:nvGrpSpPr>
          <p:grpSpPr>
            <a:xfrm>
              <a:off x="838200" y="4408488"/>
              <a:ext cx="3386138" cy="2182749"/>
              <a:chOff x="838200" y="4084749"/>
              <a:chExt cx="3386138" cy="2182749"/>
            </a:xfrm>
          </p:grpSpPr>
          <p:graphicFrame>
            <p:nvGraphicFramePr>
              <p:cNvPr id="12" name="物件 11"/>
              <p:cNvGraphicFramePr>
                <a:graphicFrameLocks noChangeAspect="1"/>
              </p:cNvGraphicFramePr>
              <p:nvPr>
                <p:extLst>
                  <p:ext uri="{D42A27DB-BD31-4B8C-83A1-F6EECF244321}">
                    <p14:modId xmlns:p14="http://schemas.microsoft.com/office/powerpoint/2010/main" val="2165403633"/>
                  </p:ext>
                </p:extLst>
              </p:nvPr>
            </p:nvGraphicFramePr>
            <p:xfrm>
              <a:off x="871538" y="4084749"/>
              <a:ext cx="3352800" cy="1817687"/>
            </p:xfrm>
            <a:graphic>
              <a:graphicData uri="http://schemas.openxmlformats.org/presentationml/2006/ole">
                <mc:AlternateContent xmlns:mc="http://schemas.openxmlformats.org/markup-compatibility/2006">
                  <mc:Choice xmlns:v="urn:schemas-microsoft-com:vml" Requires="v">
                    <p:oleObj spid="_x0000_s15483" name="方程式" r:id="rId7" imgW="1688760" imgH="914400" progId="Equation.3">
                      <p:embed/>
                    </p:oleObj>
                  </mc:Choice>
                  <mc:Fallback>
                    <p:oleObj name="方程式" r:id="rId7" imgW="1688760" imgH="914400" progId="Equation.3">
                      <p:embed/>
                      <p:pic>
                        <p:nvPicPr>
                          <p:cNvPr id="8" name="物件 7"/>
                          <p:cNvPicPr/>
                          <p:nvPr/>
                        </p:nvPicPr>
                        <p:blipFill>
                          <a:blip r:embed="rId8"/>
                          <a:stretch>
                            <a:fillRect/>
                          </a:stretch>
                        </p:blipFill>
                        <p:spPr>
                          <a:xfrm>
                            <a:off x="871538" y="4084749"/>
                            <a:ext cx="3352800" cy="1817687"/>
                          </a:xfrm>
                          <a:prstGeom prst="rect">
                            <a:avLst/>
                          </a:prstGeom>
                        </p:spPr>
                      </p:pic>
                    </p:oleObj>
                  </mc:Fallback>
                </mc:AlternateContent>
              </a:graphicData>
            </a:graphic>
          </p:graphicFrame>
          <p:sp>
            <p:nvSpPr>
              <p:cNvPr id="13" name="文字方塊 12"/>
              <p:cNvSpPr txBox="1"/>
              <p:nvPr/>
            </p:nvSpPr>
            <p:spPr>
              <a:xfrm>
                <a:off x="838200" y="5898166"/>
                <a:ext cx="3114955" cy="369332"/>
              </a:xfrm>
              <a:prstGeom prst="rect">
                <a:avLst/>
              </a:prstGeom>
              <a:noFill/>
            </p:spPr>
            <p:txBody>
              <a:bodyPr wrap="none" rtlCol="0">
                <a:spAutoFit/>
              </a:bodyPr>
              <a:lstStyle/>
              <a:p>
                <a:pPr marL="285750" indent="-285750">
                  <a:buFont typeface="Arial" panose="020B0604020202020204" pitchFamily="34" charset="0"/>
                  <a:buChar char="•"/>
                </a:pPr>
                <a:r>
                  <a:rPr lang="en-US" altLang="zh-TW" i="1" dirty="0" smtClean="0">
                    <a:latin typeface="Times New Roman" panose="02020603050405020304" pitchFamily="18" charset="0"/>
                    <a:cs typeface="Times New Roman" panose="02020603050405020304" pitchFamily="18" charset="0"/>
                  </a:rPr>
                  <a:t>R</a:t>
                </a:r>
                <a:r>
                  <a:rPr lang="en-US" altLang="zh-TW" i="1" baseline="-25000" dirty="0" smtClean="0">
                    <a:latin typeface="Times New Roman" panose="02020603050405020304" pitchFamily="18" charset="0"/>
                    <a:cs typeface="Times New Roman" panose="02020603050405020304" pitchFamily="18" charset="0"/>
                  </a:rPr>
                  <a:t>1</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為</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User 1</a:t>
                </a:r>
                <a:r>
                  <a:rPr lang="zh-TW" altLang="en-US" dirty="0" smtClean="0">
                    <a:latin typeface="標楷體" panose="03000509000000000000" pitchFamily="65" charset="-120"/>
                    <a:ea typeface="標楷體" panose="03000509000000000000" pitchFamily="65" charset="-120"/>
                    <a:cs typeface="Times New Roman" panose="02020603050405020304" pitchFamily="18" charset="0"/>
                  </a:rPr>
                  <a:t>要求</a:t>
                </a:r>
                <a:r>
                  <a:rPr lang="en-US" altLang="zh-TW" dirty="0" smtClean="0">
                    <a:latin typeface="標楷體" panose="03000509000000000000" pitchFamily="65" charset="-120"/>
                    <a:ea typeface="標楷體" panose="03000509000000000000" pitchFamily="65" charset="-120"/>
                    <a:cs typeface="Times New Roman" panose="02020603050405020304" pitchFamily="18" charset="0"/>
                  </a:rPr>
                  <a:t>Data Rate</a:t>
                </a:r>
                <a:endParaRPr lang="zh-TW" altLang="en-US" dirty="0">
                  <a:latin typeface="標楷體" panose="03000509000000000000" pitchFamily="65" charset="-120"/>
                  <a:ea typeface="標楷體" panose="03000509000000000000" pitchFamily="65" charset="-120"/>
                  <a:cs typeface="Times New Roman" panose="02020603050405020304" pitchFamily="18" charset="0"/>
                </a:endParaRPr>
              </a:p>
            </p:txBody>
          </p:sp>
        </p:grpSp>
        <p:sp>
          <p:nvSpPr>
            <p:cNvPr id="11" name="文字方塊 10"/>
            <p:cNvSpPr txBox="1"/>
            <p:nvPr/>
          </p:nvSpPr>
          <p:spPr>
            <a:xfrm>
              <a:off x="765047" y="4042576"/>
              <a:ext cx="3662221" cy="369332"/>
            </a:xfrm>
            <a:prstGeom prst="rect">
              <a:avLst/>
            </a:prstGeom>
            <a:noFill/>
          </p:spPr>
          <p:txBody>
            <a:bodyPr wrap="none" rtlCol="0">
              <a:spAutoFit/>
            </a:bodyPr>
            <a:lstStyle/>
            <a:p>
              <a:r>
                <a:rPr lang="en-US" altLang="zh-TW" b="1" dirty="0" smtClean="0">
                  <a:latin typeface="Times New Roman" panose="02020603050405020304" pitchFamily="18" charset="0"/>
                  <a:ea typeface="標楷體" panose="03000509000000000000" pitchFamily="65" charset="-120"/>
                  <a:cs typeface="Times New Roman" panose="02020603050405020304" pitchFamily="18" charset="0"/>
                </a:rPr>
                <a:t>User 1</a:t>
              </a:r>
              <a:r>
                <a:rPr lang="zh-TW" altLang="en-US" b="1" dirty="0" smtClean="0">
                  <a:latin typeface="Times New Roman" panose="02020603050405020304" pitchFamily="18" charset="0"/>
                  <a:ea typeface="標楷體" panose="03000509000000000000" pitchFamily="65" charset="-120"/>
                  <a:cs typeface="Times New Roman" panose="02020603050405020304" pitchFamily="18" charset="0"/>
                </a:rPr>
                <a:t>功率分配機制增加以下限制</a:t>
              </a:r>
              <a:r>
                <a:rPr lang="en-US" altLang="zh-TW" b="1"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b="1"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14" name="文字方塊 13"/>
          <p:cNvSpPr txBox="1"/>
          <p:nvPr/>
        </p:nvSpPr>
        <p:spPr>
          <a:xfrm>
            <a:off x="5659413" y="4040268"/>
            <a:ext cx="6481261" cy="369332"/>
          </a:xfrm>
          <a:prstGeom prst="rect">
            <a:avLst/>
          </a:prstGeom>
          <a:noFill/>
        </p:spPr>
        <p:txBody>
          <a:bodyPr wrap="none" rtlCol="0">
            <a:spAutoFit/>
          </a:bodyPr>
          <a:lstStyle/>
          <a:p>
            <a:r>
              <a:rPr lang="zh-TW" altLang="en-US" b="1" dirty="0" smtClean="0">
                <a:latin typeface="Times New Roman" panose="02020603050405020304" pitchFamily="18" charset="0"/>
                <a:ea typeface="標楷體" panose="03000509000000000000" pitchFamily="65" charset="-120"/>
                <a:cs typeface="Times New Roman" panose="02020603050405020304" pitchFamily="18" charset="0"/>
              </a:rPr>
              <a:t>考慮到新增的限制條件，</a:t>
            </a:r>
            <a:r>
              <a:rPr lang="en-US" altLang="zh-TW" b="1" dirty="0" smtClean="0">
                <a:latin typeface="Times New Roman" panose="02020603050405020304" pitchFamily="18" charset="0"/>
                <a:ea typeface="標楷體" panose="03000509000000000000" pitchFamily="65" charset="-120"/>
                <a:cs typeface="Times New Roman" panose="02020603050405020304" pitchFamily="18" charset="0"/>
              </a:rPr>
              <a:t>CR-NOMA</a:t>
            </a:r>
            <a:r>
              <a:rPr lang="zh-TW" altLang="en-US" b="1" dirty="0" smtClean="0">
                <a:latin typeface="Times New Roman" panose="02020603050405020304" pitchFamily="18" charset="0"/>
                <a:ea typeface="標楷體" panose="03000509000000000000" pitchFamily="65" charset="-120"/>
                <a:cs typeface="Times New Roman" panose="02020603050405020304" pitchFamily="18" charset="0"/>
              </a:rPr>
              <a:t>的功率分配機制表示如下</a:t>
            </a:r>
            <a:r>
              <a:rPr lang="en-US" altLang="zh-TW" b="1"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5" name="文字方塊 14"/>
          <p:cNvSpPr txBox="1"/>
          <p:nvPr/>
        </p:nvSpPr>
        <p:spPr>
          <a:xfrm>
            <a:off x="7369471" y="6221905"/>
            <a:ext cx="3070071" cy="369332"/>
          </a:xfrm>
          <a:prstGeom prst="rect">
            <a:avLst/>
          </a:prstGeom>
          <a:noFill/>
        </p:spPr>
        <p:txBody>
          <a:bodyPr wrap="none" rtlCol="0">
            <a:spAutoFit/>
          </a:bodyPr>
          <a:lstStyle/>
          <a:p>
            <a:pPr marL="285750" indent="-285750">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有效解決</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Scenario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的問題</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126580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Times New Roman" panose="02020603050405020304" pitchFamily="18" charset="0"/>
                <a:cs typeface="Times New Roman" panose="02020603050405020304" pitchFamily="18" charset="0"/>
              </a:rPr>
              <a:t>Multi-Carrier NOMA(MC-NOMA)</a:t>
            </a:r>
            <a:endParaRPr lang="zh-TW" altLang="en-US" dirty="0"/>
          </a:p>
        </p:txBody>
      </p:sp>
      <p:sp>
        <p:nvSpPr>
          <p:cNvPr id="5" name="橢圓 4"/>
          <p:cNvSpPr/>
          <p:nvPr/>
        </p:nvSpPr>
        <p:spPr>
          <a:xfrm>
            <a:off x="6330915" y="1810014"/>
            <a:ext cx="5232900" cy="50058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6" name="圖片 5"/>
          <p:cNvPicPr>
            <a:picLocks noChangeAspect="1"/>
          </p:cNvPicPr>
          <p:nvPr/>
        </p:nvPicPr>
        <p:blipFill>
          <a:blip r:embed="rId2">
            <a:duotone>
              <a:prstClr val="black"/>
              <a:srgbClr val="FF0000">
                <a:tint val="45000"/>
                <a:satMod val="400000"/>
              </a:srgbClr>
            </a:duotone>
          </a:blip>
          <a:stretch>
            <a:fillRect/>
          </a:stretch>
        </p:blipFill>
        <p:spPr>
          <a:xfrm>
            <a:off x="8008986" y="2422282"/>
            <a:ext cx="166101" cy="277192"/>
          </a:xfrm>
          <a:prstGeom prst="rect">
            <a:avLst/>
          </a:prstGeom>
        </p:spPr>
      </p:pic>
      <p:pic>
        <p:nvPicPr>
          <p:cNvPr id="7" name="圖片 6"/>
          <p:cNvPicPr>
            <a:picLocks noChangeAspect="1"/>
          </p:cNvPicPr>
          <p:nvPr/>
        </p:nvPicPr>
        <p:blipFill>
          <a:blip r:embed="rId3"/>
          <a:stretch>
            <a:fillRect/>
          </a:stretch>
        </p:blipFill>
        <p:spPr>
          <a:xfrm>
            <a:off x="8802167" y="4013776"/>
            <a:ext cx="254506" cy="594824"/>
          </a:xfrm>
          <a:prstGeom prst="rect">
            <a:avLst/>
          </a:prstGeom>
        </p:spPr>
      </p:pic>
      <p:pic>
        <p:nvPicPr>
          <p:cNvPr id="8" name="圖片 7"/>
          <p:cNvPicPr>
            <a:picLocks noChangeAspect="1"/>
          </p:cNvPicPr>
          <p:nvPr/>
        </p:nvPicPr>
        <p:blipFill>
          <a:blip r:embed="rId2">
            <a:duotone>
              <a:prstClr val="black"/>
              <a:srgbClr val="FF0000">
                <a:tint val="45000"/>
                <a:satMod val="400000"/>
              </a:srgbClr>
            </a:duotone>
          </a:blip>
          <a:stretch>
            <a:fillRect/>
          </a:stretch>
        </p:blipFill>
        <p:spPr>
          <a:xfrm>
            <a:off x="8653345" y="2242990"/>
            <a:ext cx="166101" cy="277192"/>
          </a:xfrm>
          <a:prstGeom prst="rect">
            <a:avLst/>
          </a:prstGeom>
        </p:spPr>
      </p:pic>
      <p:pic>
        <p:nvPicPr>
          <p:cNvPr id="9" name="圖片 8"/>
          <p:cNvPicPr>
            <a:picLocks noChangeAspect="1"/>
          </p:cNvPicPr>
          <p:nvPr/>
        </p:nvPicPr>
        <p:blipFill>
          <a:blip r:embed="rId2">
            <a:duotone>
              <a:prstClr val="black"/>
              <a:srgbClr val="FF0000">
                <a:tint val="45000"/>
                <a:satMod val="400000"/>
              </a:srgbClr>
            </a:duotone>
          </a:blip>
          <a:stretch>
            <a:fillRect/>
          </a:stretch>
        </p:blipFill>
        <p:spPr>
          <a:xfrm>
            <a:off x="8100654" y="3304251"/>
            <a:ext cx="166101" cy="277192"/>
          </a:xfrm>
          <a:prstGeom prst="rect">
            <a:avLst/>
          </a:prstGeom>
        </p:spPr>
      </p:pic>
      <p:pic>
        <p:nvPicPr>
          <p:cNvPr id="10" name="圖片 9"/>
          <p:cNvPicPr>
            <a:picLocks noChangeAspect="1"/>
          </p:cNvPicPr>
          <p:nvPr/>
        </p:nvPicPr>
        <p:blipFill>
          <a:blip r:embed="rId2">
            <a:duotone>
              <a:prstClr val="black"/>
              <a:srgbClr val="FF0000">
                <a:tint val="45000"/>
                <a:satMod val="400000"/>
              </a:srgbClr>
            </a:duotone>
          </a:blip>
          <a:stretch>
            <a:fillRect/>
          </a:stretch>
        </p:blipFill>
        <p:spPr>
          <a:xfrm>
            <a:off x="7413259" y="3012005"/>
            <a:ext cx="166101" cy="277192"/>
          </a:xfrm>
          <a:prstGeom prst="rect">
            <a:avLst/>
          </a:prstGeom>
        </p:spPr>
      </p:pic>
      <p:pic>
        <p:nvPicPr>
          <p:cNvPr id="11" name="圖片 10"/>
          <p:cNvPicPr>
            <a:picLocks noChangeAspect="1"/>
          </p:cNvPicPr>
          <p:nvPr/>
        </p:nvPicPr>
        <p:blipFill>
          <a:blip r:embed="rId2">
            <a:duotone>
              <a:prstClr val="black"/>
              <a:srgbClr val="FF0000">
                <a:tint val="45000"/>
                <a:satMod val="400000"/>
              </a:srgbClr>
            </a:duotone>
          </a:blip>
          <a:stretch>
            <a:fillRect/>
          </a:stretch>
        </p:blipFill>
        <p:spPr>
          <a:xfrm>
            <a:off x="9699087" y="2772062"/>
            <a:ext cx="166101" cy="277192"/>
          </a:xfrm>
          <a:prstGeom prst="rect">
            <a:avLst/>
          </a:prstGeom>
        </p:spPr>
      </p:pic>
      <p:pic>
        <p:nvPicPr>
          <p:cNvPr id="12" name="圖片 11"/>
          <p:cNvPicPr>
            <a:picLocks noChangeAspect="1"/>
          </p:cNvPicPr>
          <p:nvPr/>
        </p:nvPicPr>
        <p:blipFill>
          <a:blip r:embed="rId2">
            <a:duotone>
              <a:prstClr val="black"/>
              <a:schemeClr val="accent4">
                <a:tint val="45000"/>
                <a:satMod val="400000"/>
              </a:schemeClr>
            </a:duotone>
          </a:blip>
          <a:stretch>
            <a:fillRect/>
          </a:stretch>
        </p:blipFill>
        <p:spPr>
          <a:xfrm>
            <a:off x="7617728" y="4502609"/>
            <a:ext cx="166101" cy="277192"/>
          </a:xfrm>
          <a:prstGeom prst="rect">
            <a:avLst/>
          </a:prstGeom>
        </p:spPr>
      </p:pic>
      <p:pic>
        <p:nvPicPr>
          <p:cNvPr id="13" name="圖片 12"/>
          <p:cNvPicPr>
            <a:picLocks noChangeAspect="1"/>
          </p:cNvPicPr>
          <p:nvPr/>
        </p:nvPicPr>
        <p:blipFill>
          <a:blip r:embed="rId2">
            <a:duotone>
              <a:prstClr val="black"/>
              <a:schemeClr val="accent4">
                <a:tint val="45000"/>
                <a:satMod val="400000"/>
              </a:schemeClr>
            </a:duotone>
          </a:blip>
          <a:stretch>
            <a:fillRect/>
          </a:stretch>
        </p:blipFill>
        <p:spPr>
          <a:xfrm>
            <a:off x="7278857" y="5232203"/>
            <a:ext cx="166101" cy="277192"/>
          </a:xfrm>
          <a:prstGeom prst="rect">
            <a:avLst/>
          </a:prstGeom>
        </p:spPr>
      </p:pic>
      <p:pic>
        <p:nvPicPr>
          <p:cNvPr id="14" name="圖片 13"/>
          <p:cNvPicPr>
            <a:picLocks noChangeAspect="1"/>
          </p:cNvPicPr>
          <p:nvPr/>
        </p:nvPicPr>
        <p:blipFill>
          <a:blip r:embed="rId2">
            <a:duotone>
              <a:prstClr val="black"/>
              <a:schemeClr val="accent4">
                <a:tint val="45000"/>
                <a:satMod val="400000"/>
              </a:schemeClr>
            </a:duotone>
          </a:blip>
          <a:stretch>
            <a:fillRect/>
          </a:stretch>
        </p:blipFill>
        <p:spPr>
          <a:xfrm>
            <a:off x="8266755" y="5938046"/>
            <a:ext cx="166101" cy="277192"/>
          </a:xfrm>
          <a:prstGeom prst="rect">
            <a:avLst/>
          </a:prstGeom>
        </p:spPr>
      </p:pic>
      <p:pic>
        <p:nvPicPr>
          <p:cNvPr id="15" name="圖片 14"/>
          <p:cNvPicPr>
            <a:picLocks noChangeAspect="1"/>
          </p:cNvPicPr>
          <p:nvPr/>
        </p:nvPicPr>
        <p:blipFill>
          <a:blip r:embed="rId2">
            <a:duotone>
              <a:prstClr val="black"/>
              <a:schemeClr val="accent4">
                <a:tint val="45000"/>
                <a:satMod val="400000"/>
              </a:schemeClr>
            </a:duotone>
          </a:blip>
          <a:stretch>
            <a:fillRect/>
          </a:stretch>
        </p:blipFill>
        <p:spPr>
          <a:xfrm>
            <a:off x="9151879" y="6076457"/>
            <a:ext cx="166101" cy="277192"/>
          </a:xfrm>
          <a:prstGeom prst="rect">
            <a:avLst/>
          </a:prstGeom>
        </p:spPr>
      </p:pic>
      <p:pic>
        <p:nvPicPr>
          <p:cNvPr id="16" name="圖片 15"/>
          <p:cNvPicPr>
            <a:picLocks noChangeAspect="1"/>
          </p:cNvPicPr>
          <p:nvPr/>
        </p:nvPicPr>
        <p:blipFill>
          <a:blip r:embed="rId2">
            <a:duotone>
              <a:prstClr val="black"/>
              <a:schemeClr val="accent6">
                <a:tint val="45000"/>
                <a:satMod val="400000"/>
              </a:schemeClr>
            </a:duotone>
          </a:blip>
          <a:stretch>
            <a:fillRect/>
          </a:stretch>
        </p:blipFill>
        <p:spPr>
          <a:xfrm>
            <a:off x="10409047" y="3461474"/>
            <a:ext cx="166101" cy="277192"/>
          </a:xfrm>
          <a:prstGeom prst="rect">
            <a:avLst/>
          </a:prstGeom>
        </p:spPr>
      </p:pic>
      <p:pic>
        <p:nvPicPr>
          <p:cNvPr id="17" name="圖片 16"/>
          <p:cNvPicPr>
            <a:picLocks noChangeAspect="1"/>
          </p:cNvPicPr>
          <p:nvPr/>
        </p:nvPicPr>
        <p:blipFill>
          <a:blip r:embed="rId2">
            <a:duotone>
              <a:prstClr val="black"/>
              <a:schemeClr val="accent6">
                <a:tint val="45000"/>
                <a:satMod val="400000"/>
              </a:schemeClr>
            </a:duotone>
          </a:blip>
          <a:stretch>
            <a:fillRect/>
          </a:stretch>
        </p:blipFill>
        <p:spPr>
          <a:xfrm>
            <a:off x="10617749" y="4112486"/>
            <a:ext cx="166101" cy="277192"/>
          </a:xfrm>
          <a:prstGeom prst="rect">
            <a:avLst/>
          </a:prstGeom>
        </p:spPr>
      </p:pic>
      <p:pic>
        <p:nvPicPr>
          <p:cNvPr id="18" name="圖片 17"/>
          <p:cNvPicPr>
            <a:picLocks noChangeAspect="1"/>
          </p:cNvPicPr>
          <p:nvPr/>
        </p:nvPicPr>
        <p:blipFill>
          <a:blip r:embed="rId2">
            <a:duotone>
              <a:prstClr val="black"/>
              <a:srgbClr val="FF0000">
                <a:tint val="45000"/>
                <a:satMod val="400000"/>
              </a:srgbClr>
            </a:duotone>
          </a:blip>
          <a:stretch>
            <a:fillRect/>
          </a:stretch>
        </p:blipFill>
        <p:spPr>
          <a:xfrm>
            <a:off x="8947365" y="3184282"/>
            <a:ext cx="166101" cy="277192"/>
          </a:xfrm>
          <a:prstGeom prst="rect">
            <a:avLst/>
          </a:prstGeom>
        </p:spPr>
      </p:pic>
      <p:pic>
        <p:nvPicPr>
          <p:cNvPr id="19" name="圖片 18"/>
          <p:cNvPicPr>
            <a:picLocks noChangeAspect="1"/>
          </p:cNvPicPr>
          <p:nvPr/>
        </p:nvPicPr>
        <p:blipFill>
          <a:blip r:embed="rId2">
            <a:duotone>
              <a:prstClr val="black"/>
              <a:schemeClr val="accent4">
                <a:tint val="45000"/>
                <a:satMod val="400000"/>
              </a:schemeClr>
            </a:duotone>
          </a:blip>
          <a:stretch>
            <a:fillRect/>
          </a:stretch>
        </p:blipFill>
        <p:spPr>
          <a:xfrm>
            <a:off x="9068828" y="5321767"/>
            <a:ext cx="166101" cy="277192"/>
          </a:xfrm>
          <a:prstGeom prst="rect">
            <a:avLst/>
          </a:prstGeom>
        </p:spPr>
      </p:pic>
      <p:pic>
        <p:nvPicPr>
          <p:cNvPr id="20" name="圖片 19"/>
          <p:cNvPicPr>
            <a:picLocks noChangeAspect="1"/>
          </p:cNvPicPr>
          <p:nvPr/>
        </p:nvPicPr>
        <p:blipFill>
          <a:blip r:embed="rId2">
            <a:duotone>
              <a:prstClr val="black"/>
              <a:schemeClr val="accent4">
                <a:tint val="45000"/>
                <a:satMod val="400000"/>
              </a:schemeClr>
            </a:duotone>
          </a:blip>
          <a:stretch>
            <a:fillRect/>
          </a:stretch>
        </p:blipFill>
        <p:spPr>
          <a:xfrm>
            <a:off x="8309849" y="5135560"/>
            <a:ext cx="166101" cy="277192"/>
          </a:xfrm>
          <a:prstGeom prst="rect">
            <a:avLst/>
          </a:prstGeom>
        </p:spPr>
      </p:pic>
      <p:graphicFrame>
        <p:nvGraphicFramePr>
          <p:cNvPr id="21" name="表格 20"/>
          <p:cNvGraphicFramePr>
            <a:graphicFrameLocks noGrp="1"/>
          </p:cNvGraphicFramePr>
          <p:nvPr>
            <p:extLst>
              <p:ext uri="{D42A27DB-BD31-4B8C-83A1-F6EECF244321}">
                <p14:modId xmlns:p14="http://schemas.microsoft.com/office/powerpoint/2010/main" val="2849949814"/>
              </p:ext>
            </p:extLst>
          </p:nvPr>
        </p:nvGraphicFramePr>
        <p:xfrm>
          <a:off x="1670469" y="2757697"/>
          <a:ext cx="3227100" cy="3212248"/>
        </p:xfrm>
        <a:graphic>
          <a:graphicData uri="http://schemas.openxmlformats.org/drawingml/2006/table">
            <a:tbl>
              <a:tblPr firstRow="1" bandRow="1">
                <a:tableStyleId>{5C22544A-7EE6-4342-B048-85BDC9FD1C3A}</a:tableStyleId>
              </a:tblPr>
              <a:tblGrid>
                <a:gridCol w="806775">
                  <a:extLst>
                    <a:ext uri="{9D8B030D-6E8A-4147-A177-3AD203B41FA5}">
                      <a16:colId xmlns:a16="http://schemas.microsoft.com/office/drawing/2014/main" val="1703575719"/>
                    </a:ext>
                  </a:extLst>
                </a:gridCol>
                <a:gridCol w="806775">
                  <a:extLst>
                    <a:ext uri="{9D8B030D-6E8A-4147-A177-3AD203B41FA5}">
                      <a16:colId xmlns:a16="http://schemas.microsoft.com/office/drawing/2014/main" val="1131023234"/>
                    </a:ext>
                  </a:extLst>
                </a:gridCol>
                <a:gridCol w="806775">
                  <a:extLst>
                    <a:ext uri="{9D8B030D-6E8A-4147-A177-3AD203B41FA5}">
                      <a16:colId xmlns:a16="http://schemas.microsoft.com/office/drawing/2014/main" val="815720361"/>
                    </a:ext>
                  </a:extLst>
                </a:gridCol>
                <a:gridCol w="806775">
                  <a:extLst>
                    <a:ext uri="{9D8B030D-6E8A-4147-A177-3AD203B41FA5}">
                      <a16:colId xmlns:a16="http://schemas.microsoft.com/office/drawing/2014/main" val="1900367817"/>
                    </a:ext>
                  </a:extLst>
                </a:gridCol>
              </a:tblGrid>
              <a:tr h="803062">
                <a:tc>
                  <a:txBody>
                    <a:bodyPr/>
                    <a:lstStyle/>
                    <a:p>
                      <a:pPr algn="ctr"/>
                      <a:endParaRPr lang="zh-TW"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164245"/>
                  </a:ext>
                </a:extLst>
              </a:tr>
              <a:tr h="8030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smtClean="0">
                          <a:latin typeface="Times New Roman" panose="02020603050405020304" pitchFamily="18" charset="0"/>
                          <a:cs typeface="Times New Roman" panose="02020603050405020304" pitchFamily="18" charset="0"/>
                        </a:rPr>
                        <a:t>RB</a:t>
                      </a:r>
                      <a:endParaRPr lang="zh-TW" altLang="en-US" dirty="0" smtClean="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5201591"/>
                  </a:ext>
                </a:extLst>
              </a:tr>
              <a:tr h="803062">
                <a:tc>
                  <a:txBody>
                    <a:bodyPr/>
                    <a:lstStyle/>
                    <a:p>
                      <a:pPr algn="ctr"/>
                      <a:r>
                        <a:rPr lang="en-US" altLang="zh-TW" dirty="0" smtClean="0">
                          <a:latin typeface="Times New Roman" panose="02020603050405020304" pitchFamily="18" charset="0"/>
                          <a:cs typeface="Times New Roman" panose="02020603050405020304" pitchFamily="18" charset="0"/>
                        </a:rPr>
                        <a:t>RB</a:t>
                      </a:r>
                      <a:endParaRPr lang="zh-TW" alt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5925831"/>
                  </a:ext>
                </a:extLst>
              </a:tr>
              <a:tr h="803062">
                <a:tc>
                  <a:txBody>
                    <a:bodyPr/>
                    <a:lstStyle/>
                    <a:p>
                      <a:pPr algn="ctr"/>
                      <a:r>
                        <a:rPr lang="en-US" altLang="zh-TW" dirty="0" smtClean="0">
                          <a:latin typeface="Times New Roman" panose="02020603050405020304" pitchFamily="18" charset="0"/>
                          <a:cs typeface="Times New Roman" panose="02020603050405020304" pitchFamily="18" charset="0"/>
                        </a:rPr>
                        <a:t>RB</a:t>
                      </a:r>
                      <a:endParaRPr lang="zh-TW" alt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TW"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8338801"/>
                  </a:ext>
                </a:extLst>
              </a:tr>
            </a:tbl>
          </a:graphicData>
        </a:graphic>
      </p:graphicFrame>
      <p:cxnSp>
        <p:nvCxnSpPr>
          <p:cNvPr id="23" name="直線單箭頭接點 22"/>
          <p:cNvCxnSpPr/>
          <p:nvPr/>
        </p:nvCxnSpPr>
        <p:spPr>
          <a:xfrm>
            <a:off x="1669033" y="5953630"/>
            <a:ext cx="363982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p:cNvCxnSpPr/>
          <p:nvPr/>
        </p:nvCxnSpPr>
        <p:spPr>
          <a:xfrm flipV="1">
            <a:off x="1670469" y="2442995"/>
            <a:ext cx="0" cy="35269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5252898" y="5938046"/>
            <a:ext cx="248786"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t</a:t>
            </a:r>
            <a:endParaRPr lang="zh-TW" altLang="en-US" dirty="0">
              <a:latin typeface="Times New Roman" panose="02020603050405020304" pitchFamily="18" charset="0"/>
              <a:cs typeface="Times New Roman" panose="02020603050405020304" pitchFamily="18" charset="0"/>
            </a:endParaRPr>
          </a:p>
        </p:txBody>
      </p:sp>
      <p:sp>
        <p:nvSpPr>
          <p:cNvPr id="27" name="文字方塊 26"/>
          <p:cNvSpPr txBox="1"/>
          <p:nvPr/>
        </p:nvSpPr>
        <p:spPr>
          <a:xfrm>
            <a:off x="1340678" y="2242990"/>
            <a:ext cx="261610"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f</a:t>
            </a:r>
            <a:endParaRPr lang="zh-TW" altLang="en-US" dirty="0">
              <a:latin typeface="Times New Roman" panose="02020603050405020304" pitchFamily="18" charset="0"/>
              <a:cs typeface="Times New Roman" panose="02020603050405020304" pitchFamily="18" charset="0"/>
            </a:endParaRPr>
          </a:p>
        </p:txBody>
      </p:sp>
      <p:pic>
        <p:nvPicPr>
          <p:cNvPr id="28" name="圖片 27"/>
          <p:cNvPicPr>
            <a:picLocks noChangeAspect="1"/>
          </p:cNvPicPr>
          <p:nvPr/>
        </p:nvPicPr>
        <p:blipFill>
          <a:blip r:embed="rId2">
            <a:duotone>
              <a:prstClr val="black"/>
              <a:schemeClr val="accent6">
                <a:tint val="45000"/>
                <a:satMod val="400000"/>
              </a:schemeClr>
            </a:duotone>
          </a:blip>
          <a:stretch>
            <a:fillRect/>
          </a:stretch>
        </p:blipFill>
        <p:spPr>
          <a:xfrm>
            <a:off x="9908910" y="4311188"/>
            <a:ext cx="166101" cy="277192"/>
          </a:xfrm>
          <a:prstGeom prst="rect">
            <a:avLst/>
          </a:prstGeom>
        </p:spPr>
      </p:pic>
      <p:pic>
        <p:nvPicPr>
          <p:cNvPr id="29" name="圖片 28"/>
          <p:cNvPicPr>
            <a:picLocks noChangeAspect="1"/>
          </p:cNvPicPr>
          <p:nvPr/>
        </p:nvPicPr>
        <p:blipFill>
          <a:blip r:embed="rId2">
            <a:duotone>
              <a:prstClr val="black"/>
              <a:schemeClr val="accent6">
                <a:tint val="45000"/>
                <a:satMod val="400000"/>
              </a:schemeClr>
            </a:duotone>
          </a:blip>
          <a:stretch>
            <a:fillRect/>
          </a:stretch>
        </p:blipFill>
        <p:spPr>
          <a:xfrm>
            <a:off x="10451648" y="4996964"/>
            <a:ext cx="166101" cy="277192"/>
          </a:xfrm>
          <a:prstGeom prst="rect">
            <a:avLst/>
          </a:prstGeom>
        </p:spPr>
      </p:pic>
      <p:pic>
        <p:nvPicPr>
          <p:cNvPr id="30" name="圖片 29"/>
          <p:cNvPicPr>
            <a:picLocks noChangeAspect="1"/>
          </p:cNvPicPr>
          <p:nvPr/>
        </p:nvPicPr>
        <p:blipFill>
          <a:blip r:embed="rId2">
            <a:duotone>
              <a:prstClr val="black"/>
              <a:schemeClr val="accent6">
                <a:tint val="45000"/>
                <a:satMod val="400000"/>
              </a:schemeClr>
            </a:duotone>
          </a:blip>
          <a:stretch>
            <a:fillRect/>
          </a:stretch>
        </p:blipFill>
        <p:spPr>
          <a:xfrm>
            <a:off x="9835685" y="5051992"/>
            <a:ext cx="166101" cy="277192"/>
          </a:xfrm>
          <a:prstGeom prst="rect">
            <a:avLst/>
          </a:prstGeom>
        </p:spPr>
      </p:pic>
      <p:pic>
        <p:nvPicPr>
          <p:cNvPr id="31" name="圖片 30"/>
          <p:cNvPicPr>
            <a:picLocks noChangeAspect="1"/>
          </p:cNvPicPr>
          <p:nvPr/>
        </p:nvPicPr>
        <p:blipFill>
          <a:blip r:embed="rId2">
            <a:duotone>
              <a:prstClr val="black"/>
              <a:schemeClr val="accent6">
                <a:tint val="45000"/>
                <a:satMod val="400000"/>
              </a:schemeClr>
            </a:duotone>
          </a:blip>
          <a:stretch>
            <a:fillRect/>
          </a:stretch>
        </p:blipFill>
        <p:spPr>
          <a:xfrm>
            <a:off x="10202595" y="5692753"/>
            <a:ext cx="166101" cy="277192"/>
          </a:xfrm>
          <a:prstGeom prst="rect">
            <a:avLst/>
          </a:prstGeom>
        </p:spPr>
      </p:pic>
      <p:sp>
        <p:nvSpPr>
          <p:cNvPr id="32" name="橢圓 31"/>
          <p:cNvSpPr/>
          <p:nvPr/>
        </p:nvSpPr>
        <p:spPr>
          <a:xfrm>
            <a:off x="6932957" y="2129883"/>
            <a:ext cx="3502645" cy="154841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32"/>
          <p:cNvSpPr/>
          <p:nvPr/>
        </p:nvSpPr>
        <p:spPr>
          <a:xfrm rot="2212024">
            <a:off x="6513379" y="4663892"/>
            <a:ext cx="3502645" cy="1548415"/>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橢圓 33"/>
          <p:cNvSpPr/>
          <p:nvPr/>
        </p:nvSpPr>
        <p:spPr>
          <a:xfrm rot="6120725">
            <a:off x="8929173" y="3925930"/>
            <a:ext cx="3111442" cy="1548415"/>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547614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Times New Roman" panose="02020603050405020304" pitchFamily="18" charset="0"/>
                <a:cs typeface="Times New Roman" panose="02020603050405020304" pitchFamily="18" charset="0"/>
              </a:rPr>
              <a:t>Low </a:t>
            </a:r>
            <a:r>
              <a:rPr lang="en-US" altLang="zh-TW" dirty="0" smtClean="0">
                <a:latin typeface="Times New Roman" panose="02020603050405020304" pitchFamily="18" charset="0"/>
                <a:cs typeface="Times New Roman" panose="02020603050405020304" pitchFamily="18" charset="0"/>
              </a:rPr>
              <a:t>Density Signature (LDS)</a:t>
            </a:r>
            <a:endParaRPr lang="zh-TW" altLang="en-US" dirty="0"/>
          </a:p>
        </p:txBody>
      </p:sp>
      <p:sp>
        <p:nvSpPr>
          <p:cNvPr id="4" name="文字方塊 3"/>
          <p:cNvSpPr txBox="1">
            <a:spLocks noChangeAspect="1"/>
          </p:cNvSpPr>
          <p:nvPr/>
        </p:nvSpPr>
        <p:spPr>
          <a:xfrm>
            <a:off x="838201" y="1477033"/>
            <a:ext cx="11163300" cy="2169825"/>
          </a:xfrm>
          <a:prstGeom prst="rect">
            <a:avLst/>
          </a:prstGeom>
          <a:noFill/>
        </p:spPr>
        <p:txBody>
          <a:bodyPr wrap="square" rtlCol="0">
            <a:spAutoFit/>
          </a:bodyPr>
          <a:lstStyle/>
          <a:p>
            <a:pPr>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原理</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p>
          <a:p>
            <a:pPr marL="742950" lvl="1" indent="-285750">
              <a:lnSpc>
                <a:spcPct val="150000"/>
              </a:lnSpc>
              <a:buFont typeface="Arial" panose="020B0604020202020204" pitchFamily="34" charset="0"/>
              <a:buChar char="•"/>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LDS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屬於特殊的</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CDMA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(LDS-CDMA)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，而特殊之處在於</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LDS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是使用展頻碼</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(Spreading code)</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將</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Channel</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向量變得更</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稀疏</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存在較多的</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0)</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，使得接收端能夠採用</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低複雜度</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的解調演算法。</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除了</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傳送端</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使用</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LDS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以外，</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接收端</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還需要使用</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Message Passing Algorithm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(MPA</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接收器解調才能使用戶數量增加。</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8" name="群組 7"/>
          <p:cNvGrpSpPr/>
          <p:nvPr/>
        </p:nvGrpSpPr>
        <p:grpSpPr>
          <a:xfrm>
            <a:off x="1766888" y="3816350"/>
            <a:ext cx="9305925" cy="2927350"/>
            <a:chOff x="838200" y="3816350"/>
            <a:chExt cx="9305925" cy="292735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816350"/>
              <a:ext cx="5608474" cy="2927350"/>
            </a:xfrm>
            <a:prstGeom prst="rect">
              <a:avLst/>
            </a:prstGeom>
          </p:spPr>
        </p:pic>
        <p:sp>
          <p:nvSpPr>
            <p:cNvPr id="5" name="向右箭號 4"/>
            <p:cNvSpPr/>
            <p:nvPr/>
          </p:nvSpPr>
          <p:spPr>
            <a:xfrm>
              <a:off x="6886575" y="5208587"/>
              <a:ext cx="485775" cy="14287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圖片 5"/>
            <p:cNvPicPr>
              <a:picLocks noChangeAspect="1"/>
            </p:cNvPicPr>
            <p:nvPr/>
          </p:nvPicPr>
          <p:blipFill>
            <a:blip r:embed="rId3"/>
            <a:stretch>
              <a:fillRect/>
            </a:stretch>
          </p:blipFill>
          <p:spPr>
            <a:xfrm>
              <a:off x="7743825" y="4675186"/>
              <a:ext cx="2400300" cy="1209675"/>
            </a:xfrm>
            <a:prstGeom prst="rect">
              <a:avLst/>
            </a:prstGeom>
          </p:spPr>
        </p:pic>
      </p:grpSp>
    </p:spTree>
    <p:extLst>
      <p:ext uri="{BB962C8B-B14F-4D97-AF65-F5344CB8AC3E}">
        <p14:creationId xmlns:p14="http://schemas.microsoft.com/office/powerpoint/2010/main" val="4151737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Times New Roman" panose="02020603050405020304" pitchFamily="18" charset="0"/>
                <a:cs typeface="Times New Roman" panose="02020603050405020304" pitchFamily="18" charset="0"/>
              </a:rPr>
              <a:t>Sparse Code Multiple Access </a:t>
            </a:r>
            <a:r>
              <a:rPr lang="en-US" altLang="zh-TW" dirty="0" smtClean="0">
                <a:latin typeface="Times New Roman" panose="02020603050405020304" pitchFamily="18" charset="0"/>
                <a:cs typeface="Times New Roman" panose="02020603050405020304" pitchFamily="18" charset="0"/>
              </a:rPr>
              <a:t>(SCMA)</a:t>
            </a:r>
            <a:endParaRPr lang="zh-TW" altLang="en-US" dirty="0"/>
          </a:p>
        </p:txBody>
      </p:sp>
      <mc:AlternateContent xmlns:mc="http://schemas.openxmlformats.org/markup-compatibility/2006" xmlns:a14="http://schemas.microsoft.com/office/drawing/2010/main">
        <mc:Choice Requires="a14">
          <p:sp>
            <p:nvSpPr>
              <p:cNvPr id="4" name="文字方塊 3"/>
              <p:cNvSpPr txBox="1"/>
              <p:nvPr/>
            </p:nvSpPr>
            <p:spPr>
              <a:xfrm>
                <a:off x="838200" y="1592960"/>
                <a:ext cx="6372257" cy="1379352"/>
              </a:xfrm>
              <a:prstGeom prst="rect">
                <a:avLst/>
              </a:prstGeom>
              <a:noFill/>
            </p:spPr>
            <p:txBody>
              <a:bodyPr wrap="none" rtlCol="0">
                <a:spAutoFit/>
              </a:bodyPr>
              <a:lstStyle/>
              <a:p>
                <a:pPr>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原理</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將</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QAM</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擴展成</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虛數</a:t>
                </a:r>
                <a:r>
                  <a:rPr lang="en-US" altLang="zh-TW"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i="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i</a:t>
                </a:r>
                <a14:m>
                  <m:oMath xmlns:m="http://schemas.openxmlformats.org/officeDocument/2006/math">
                    <m:r>
                      <a:rPr lang="en-US" altLang="zh-TW" b="0" i="0" smtClean="0">
                        <a:solidFill>
                          <a:srgbClr val="FF0000"/>
                        </a:solidFill>
                        <a:latin typeface="Cambria Math" panose="02040503050406030204" pitchFamily="18" charset="0"/>
                        <a:ea typeface="標楷體" panose="03000509000000000000" pitchFamily="65" charset="-120"/>
                        <a:cs typeface="Times New Roman" panose="02020603050405020304" pitchFamily="18" charset="0"/>
                      </a:rPr>
                      <m:t>=</m:t>
                    </m:r>
                    <m:rad>
                      <m:radPr>
                        <m:degHide m:val="on"/>
                        <m:ctrlPr>
                          <a:rPr lang="en-US" altLang="zh-TW" i="1" smtClean="0">
                            <a:solidFill>
                              <a:srgbClr val="FF0000"/>
                            </a:solidFill>
                            <a:latin typeface="Cambria Math" panose="02040503050406030204" pitchFamily="18" charset="0"/>
                            <a:ea typeface="標楷體" panose="03000509000000000000" pitchFamily="65" charset="-120"/>
                            <a:cs typeface="Times New Roman" panose="02020603050405020304" pitchFamily="18" charset="0"/>
                          </a:rPr>
                        </m:ctrlPr>
                      </m:radPr>
                      <m:deg/>
                      <m:e>
                        <m:r>
                          <a:rPr lang="en-US" altLang="zh-TW" i="1" smtClean="0">
                            <a:solidFill>
                              <a:srgbClr val="FF0000"/>
                            </a:solidFill>
                            <a:latin typeface="Cambria Math" panose="02040503050406030204" pitchFamily="18" charset="0"/>
                            <a:ea typeface="標楷體" panose="03000509000000000000" pitchFamily="65" charset="-120"/>
                            <a:cs typeface="Times New Roman" panose="02020603050405020304" pitchFamily="18" charset="0"/>
                          </a:rPr>
                          <m:t>−</m:t>
                        </m:r>
                        <m:r>
                          <a:rPr lang="en-US" altLang="zh-TW" i="1">
                            <a:solidFill>
                              <a:srgbClr val="FF0000"/>
                            </a:solidFill>
                            <a:latin typeface="Cambria Math" panose="02040503050406030204" pitchFamily="18" charset="0"/>
                            <a:ea typeface="標楷體" panose="03000509000000000000" pitchFamily="65" charset="-120"/>
                            <a:cs typeface="Times New Roman" panose="02020603050405020304" pitchFamily="18" charset="0"/>
                          </a:rPr>
                          <m:t>1</m:t>
                        </m:r>
                      </m:e>
                    </m:rad>
                  </m:oMath>
                </a14:m>
                <a:r>
                  <a:rPr lang="en-US" altLang="zh-TW"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符號序列。</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將</a:t>
                </a:r>
                <a:r>
                  <a:rPr lang="en-US" altLang="zh-TW"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QAM</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映射模塊</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與</a:t>
                </a:r>
                <a:r>
                  <a:rPr lang="en-US" altLang="zh-TW"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LDS-CDMA</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編碼模塊</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結合在一起。</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mc:Choice>
        <mc:Fallback xmlns="">
          <p:sp>
            <p:nvSpPr>
              <p:cNvPr id="4" name="文字方塊 3"/>
              <p:cNvSpPr txBox="1">
                <a:spLocks noRot="1" noChangeAspect="1" noMove="1" noResize="1" noEditPoints="1" noAdjustHandles="1" noChangeArrowheads="1" noChangeShapeType="1" noTextEdit="1"/>
              </p:cNvSpPr>
              <p:nvPr/>
            </p:nvSpPr>
            <p:spPr>
              <a:xfrm>
                <a:off x="838200" y="1592960"/>
                <a:ext cx="6372257" cy="1379352"/>
              </a:xfrm>
              <a:prstGeom prst="rect">
                <a:avLst/>
              </a:prstGeom>
              <a:blipFill>
                <a:blip r:embed="rId2"/>
                <a:stretch>
                  <a:fillRect l="-861" r="-96" b="-2643"/>
                </a:stretch>
              </a:blipFill>
            </p:spPr>
            <p:txBody>
              <a:bodyPr/>
              <a:lstStyle/>
              <a:p>
                <a:r>
                  <a:rPr lang="zh-TW" altLang="en-US">
                    <a:noFill/>
                  </a:rPr>
                  <a:t> </a:t>
                </a:r>
              </a:p>
            </p:txBody>
          </p:sp>
        </mc:Fallback>
      </mc:AlternateContent>
      <p:grpSp>
        <p:nvGrpSpPr>
          <p:cNvPr id="52" name="群組 51"/>
          <p:cNvGrpSpPr/>
          <p:nvPr/>
        </p:nvGrpSpPr>
        <p:grpSpPr>
          <a:xfrm>
            <a:off x="838200" y="3516971"/>
            <a:ext cx="8063344" cy="3222485"/>
            <a:chOff x="770603" y="3301071"/>
            <a:chExt cx="8063344" cy="3222485"/>
          </a:xfrm>
        </p:grpSpPr>
        <p:grpSp>
          <p:nvGrpSpPr>
            <p:cNvPr id="5" name="群組 4"/>
            <p:cNvGrpSpPr/>
            <p:nvPr/>
          </p:nvGrpSpPr>
          <p:grpSpPr>
            <a:xfrm>
              <a:off x="838200" y="3463162"/>
              <a:ext cx="7995747" cy="3060394"/>
              <a:chOff x="1594943" y="3725920"/>
              <a:chExt cx="7995747" cy="3060394"/>
            </a:xfrm>
          </p:grpSpPr>
          <p:grpSp>
            <p:nvGrpSpPr>
              <p:cNvPr id="6" name="群組 5"/>
              <p:cNvGrpSpPr/>
              <p:nvPr/>
            </p:nvGrpSpPr>
            <p:grpSpPr>
              <a:xfrm>
                <a:off x="1594943" y="3725920"/>
                <a:ext cx="7995747" cy="2659117"/>
                <a:chOff x="1594943" y="4072757"/>
                <a:chExt cx="7995747" cy="2659117"/>
              </a:xfrm>
            </p:grpSpPr>
            <p:grpSp>
              <p:nvGrpSpPr>
                <p:cNvPr id="9" name="群組 8"/>
                <p:cNvGrpSpPr/>
                <p:nvPr/>
              </p:nvGrpSpPr>
              <p:grpSpPr>
                <a:xfrm>
                  <a:off x="1594943" y="4072757"/>
                  <a:ext cx="3237187" cy="2659117"/>
                  <a:chOff x="1198179" y="4072758"/>
                  <a:chExt cx="3237187" cy="2659117"/>
                </a:xfrm>
              </p:grpSpPr>
              <p:grpSp>
                <p:nvGrpSpPr>
                  <p:cNvPr id="31" name="群組 30"/>
                  <p:cNvGrpSpPr/>
                  <p:nvPr/>
                </p:nvGrpSpPr>
                <p:grpSpPr>
                  <a:xfrm>
                    <a:off x="1198179" y="4072758"/>
                    <a:ext cx="3237187" cy="2659117"/>
                    <a:chOff x="1198179" y="4072758"/>
                    <a:chExt cx="3237187" cy="2659117"/>
                  </a:xfrm>
                </p:grpSpPr>
                <p:cxnSp>
                  <p:nvCxnSpPr>
                    <p:cNvPr id="48" name="直線單箭頭接點 47"/>
                    <p:cNvCxnSpPr/>
                    <p:nvPr/>
                  </p:nvCxnSpPr>
                  <p:spPr>
                    <a:xfrm>
                      <a:off x="1198179" y="5402317"/>
                      <a:ext cx="323718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直線單箭頭接點 48"/>
                    <p:cNvCxnSpPr/>
                    <p:nvPr/>
                  </p:nvCxnSpPr>
                  <p:spPr>
                    <a:xfrm flipV="1">
                      <a:off x="2795751" y="4072758"/>
                      <a:ext cx="0" cy="26591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32" name="橢圓 31"/>
                  <p:cNvSpPr/>
                  <p:nvPr/>
                </p:nvSpPr>
                <p:spPr>
                  <a:xfrm>
                    <a:off x="1524000" y="4320148"/>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32"/>
                  <p:cNvSpPr/>
                  <p:nvPr/>
                </p:nvSpPr>
                <p:spPr>
                  <a:xfrm>
                    <a:off x="2264979" y="4320148"/>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橢圓 33"/>
                  <p:cNvSpPr/>
                  <p:nvPr/>
                </p:nvSpPr>
                <p:spPr>
                  <a:xfrm>
                    <a:off x="1526627" y="4929351"/>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橢圓 34"/>
                  <p:cNvSpPr/>
                  <p:nvPr/>
                </p:nvSpPr>
                <p:spPr>
                  <a:xfrm>
                    <a:off x="2267606" y="4929351"/>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橢圓 35"/>
                  <p:cNvSpPr/>
                  <p:nvPr/>
                </p:nvSpPr>
                <p:spPr>
                  <a:xfrm>
                    <a:off x="1524000" y="5649707"/>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橢圓 36"/>
                  <p:cNvSpPr/>
                  <p:nvPr/>
                </p:nvSpPr>
                <p:spPr>
                  <a:xfrm>
                    <a:off x="2264979" y="5649707"/>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橢圓 37"/>
                  <p:cNvSpPr/>
                  <p:nvPr/>
                </p:nvSpPr>
                <p:spPr>
                  <a:xfrm>
                    <a:off x="1526627" y="6258910"/>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橢圓 38"/>
                  <p:cNvSpPr/>
                  <p:nvPr/>
                </p:nvSpPr>
                <p:spPr>
                  <a:xfrm>
                    <a:off x="2267606" y="6258910"/>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橢圓 39"/>
                  <p:cNvSpPr/>
                  <p:nvPr/>
                </p:nvSpPr>
                <p:spPr>
                  <a:xfrm>
                    <a:off x="3200400" y="5649707"/>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橢圓 40"/>
                  <p:cNvSpPr/>
                  <p:nvPr/>
                </p:nvSpPr>
                <p:spPr>
                  <a:xfrm>
                    <a:off x="3941379" y="5649707"/>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橢圓 41"/>
                  <p:cNvSpPr/>
                  <p:nvPr/>
                </p:nvSpPr>
                <p:spPr>
                  <a:xfrm>
                    <a:off x="3203027" y="6258910"/>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橢圓 42"/>
                  <p:cNvSpPr/>
                  <p:nvPr/>
                </p:nvSpPr>
                <p:spPr>
                  <a:xfrm>
                    <a:off x="3944006" y="6258910"/>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橢圓 43"/>
                  <p:cNvSpPr/>
                  <p:nvPr/>
                </p:nvSpPr>
                <p:spPr>
                  <a:xfrm>
                    <a:off x="3200399" y="4315289"/>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橢圓 44"/>
                  <p:cNvSpPr/>
                  <p:nvPr/>
                </p:nvSpPr>
                <p:spPr>
                  <a:xfrm>
                    <a:off x="3941378" y="4315289"/>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橢圓 45"/>
                  <p:cNvSpPr/>
                  <p:nvPr/>
                </p:nvSpPr>
                <p:spPr>
                  <a:xfrm>
                    <a:off x="3203026" y="4924492"/>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橢圓 46"/>
                  <p:cNvSpPr/>
                  <p:nvPr/>
                </p:nvSpPr>
                <p:spPr>
                  <a:xfrm>
                    <a:off x="3944005" y="4924492"/>
                    <a:ext cx="157655" cy="157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0" name="群組 9"/>
                <p:cNvGrpSpPr/>
                <p:nvPr/>
              </p:nvGrpSpPr>
              <p:grpSpPr>
                <a:xfrm>
                  <a:off x="6353503" y="4072757"/>
                  <a:ext cx="3237187" cy="2659117"/>
                  <a:chOff x="1198179" y="4072758"/>
                  <a:chExt cx="3237187" cy="2659117"/>
                </a:xfrm>
              </p:grpSpPr>
              <p:grpSp>
                <p:nvGrpSpPr>
                  <p:cNvPr id="12" name="群組 11"/>
                  <p:cNvGrpSpPr/>
                  <p:nvPr/>
                </p:nvGrpSpPr>
                <p:grpSpPr>
                  <a:xfrm>
                    <a:off x="1198179" y="4072758"/>
                    <a:ext cx="3237187" cy="2659117"/>
                    <a:chOff x="1198179" y="4072758"/>
                    <a:chExt cx="3237187" cy="2659117"/>
                  </a:xfrm>
                </p:grpSpPr>
                <p:cxnSp>
                  <p:nvCxnSpPr>
                    <p:cNvPr id="29" name="直線單箭頭接點 28"/>
                    <p:cNvCxnSpPr/>
                    <p:nvPr/>
                  </p:nvCxnSpPr>
                  <p:spPr>
                    <a:xfrm>
                      <a:off x="1198179" y="5402317"/>
                      <a:ext cx="323718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直線單箭頭接點 29"/>
                    <p:cNvCxnSpPr/>
                    <p:nvPr/>
                  </p:nvCxnSpPr>
                  <p:spPr>
                    <a:xfrm flipV="1">
                      <a:off x="2795751" y="4072758"/>
                      <a:ext cx="0" cy="26591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13" name="橢圓 12"/>
                  <p:cNvSpPr/>
                  <p:nvPr/>
                </p:nvSpPr>
                <p:spPr>
                  <a:xfrm>
                    <a:off x="1524000" y="4320148"/>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p:nvSpPr>
                <p:spPr>
                  <a:xfrm>
                    <a:off x="2264979" y="4320148"/>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p:cNvSpPr/>
                  <p:nvPr/>
                </p:nvSpPr>
                <p:spPr>
                  <a:xfrm>
                    <a:off x="1526627" y="4929351"/>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15"/>
                  <p:cNvSpPr/>
                  <p:nvPr/>
                </p:nvSpPr>
                <p:spPr>
                  <a:xfrm>
                    <a:off x="2267606" y="4929351"/>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橢圓 16"/>
                  <p:cNvSpPr/>
                  <p:nvPr/>
                </p:nvSpPr>
                <p:spPr>
                  <a:xfrm>
                    <a:off x="1524000" y="5649707"/>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橢圓 17"/>
                  <p:cNvSpPr/>
                  <p:nvPr/>
                </p:nvSpPr>
                <p:spPr>
                  <a:xfrm>
                    <a:off x="2264979" y="5649707"/>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橢圓 18"/>
                  <p:cNvSpPr/>
                  <p:nvPr/>
                </p:nvSpPr>
                <p:spPr>
                  <a:xfrm>
                    <a:off x="1526627" y="6258910"/>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橢圓 19"/>
                  <p:cNvSpPr/>
                  <p:nvPr/>
                </p:nvSpPr>
                <p:spPr>
                  <a:xfrm>
                    <a:off x="2267606" y="6258910"/>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橢圓 20"/>
                  <p:cNvSpPr/>
                  <p:nvPr/>
                </p:nvSpPr>
                <p:spPr>
                  <a:xfrm>
                    <a:off x="3200400" y="5649707"/>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橢圓 21"/>
                  <p:cNvSpPr/>
                  <p:nvPr/>
                </p:nvSpPr>
                <p:spPr>
                  <a:xfrm>
                    <a:off x="3941379" y="5649707"/>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3203027" y="6258910"/>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3944006" y="6258910"/>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3200399" y="4315289"/>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橢圓 25"/>
                  <p:cNvSpPr/>
                  <p:nvPr/>
                </p:nvSpPr>
                <p:spPr>
                  <a:xfrm>
                    <a:off x="3941378" y="4315289"/>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p:cNvSpPr/>
                  <p:nvPr/>
                </p:nvSpPr>
                <p:spPr>
                  <a:xfrm>
                    <a:off x="3203026" y="4924492"/>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27"/>
                  <p:cNvSpPr/>
                  <p:nvPr/>
                </p:nvSpPr>
                <p:spPr>
                  <a:xfrm>
                    <a:off x="3944005" y="4924492"/>
                    <a:ext cx="157655" cy="15765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1" name="向右箭號 10"/>
                <p:cNvSpPr/>
                <p:nvPr/>
              </p:nvSpPr>
              <p:spPr>
                <a:xfrm>
                  <a:off x="5277505" y="5328741"/>
                  <a:ext cx="630621" cy="147147"/>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文字方塊 6"/>
              <p:cNvSpPr txBox="1"/>
              <p:nvPr/>
            </p:nvSpPr>
            <p:spPr>
              <a:xfrm>
                <a:off x="2710652" y="6478537"/>
                <a:ext cx="963725" cy="307777"/>
              </a:xfrm>
              <a:prstGeom prst="rect">
                <a:avLst/>
              </a:prstGeom>
              <a:noFill/>
            </p:spPr>
            <p:txBody>
              <a:bodyPr wrap="none" rtlCol="0">
                <a:spAutoFit/>
              </a:bodyPr>
              <a:lstStyle/>
              <a:p>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實數</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QAM</a:t>
                </a:r>
                <a:endParaRPr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文字方塊 7"/>
              <p:cNvSpPr txBox="1"/>
              <p:nvPr/>
            </p:nvSpPr>
            <p:spPr>
              <a:xfrm>
                <a:off x="7490233" y="6474573"/>
                <a:ext cx="963725" cy="307777"/>
              </a:xfrm>
              <a:prstGeom prst="rect">
                <a:avLst/>
              </a:prstGeom>
              <a:noFill/>
            </p:spPr>
            <p:txBody>
              <a:bodyPr wrap="none" rtlCol="0">
                <a:spAutoFit/>
              </a:bodyPr>
              <a:lstStyle/>
              <a:p>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虛</a:t>
                </a: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數</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QAM</a:t>
                </a:r>
                <a:endParaRPr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3" name="文字方塊 2"/>
            <p:cNvSpPr txBox="1"/>
            <p:nvPr/>
          </p:nvSpPr>
          <p:spPr>
            <a:xfrm>
              <a:off x="770603" y="3301071"/>
              <a:ext cx="944489"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0.00001</a:t>
              </a:r>
              <a:endParaRPr lang="zh-TW" altLang="en-US" dirty="0">
                <a:latin typeface="Times New Roman" panose="02020603050405020304" pitchFamily="18" charset="0"/>
                <a:cs typeface="Times New Roman" panose="02020603050405020304" pitchFamily="18" charset="0"/>
              </a:endParaRPr>
            </a:p>
          </p:txBody>
        </p:sp>
        <p:sp>
          <p:nvSpPr>
            <p:cNvPr id="51" name="文字方塊 50"/>
            <p:cNvSpPr txBox="1"/>
            <p:nvPr/>
          </p:nvSpPr>
          <p:spPr>
            <a:xfrm>
              <a:off x="5529162" y="3304281"/>
              <a:ext cx="998991"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0.00001</a:t>
              </a:r>
              <a:r>
                <a:rPr lang="en-US" altLang="zh-TW" i="1" dirty="0" smtClean="0">
                  <a:solidFill>
                    <a:srgbClr val="FF0000"/>
                  </a:solidFill>
                  <a:latin typeface="Times New Roman" panose="02020603050405020304" pitchFamily="18" charset="0"/>
                  <a:cs typeface="Times New Roman" panose="02020603050405020304" pitchFamily="18" charset="0"/>
                </a:rPr>
                <a:t>i</a:t>
              </a:r>
              <a:endParaRPr lang="zh-TW" altLang="en-US" i="1" dirty="0">
                <a:solidFill>
                  <a:srgbClr val="FF000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987757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Times New Roman" panose="02020603050405020304" pitchFamily="18" charset="0"/>
                <a:cs typeface="Times New Roman" panose="02020603050405020304" pitchFamily="18" charset="0"/>
              </a:rPr>
              <a:t>Sparse Code Multiple Access (SCMA)</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838200" y="1985992"/>
            <a:ext cx="10515600" cy="4030604"/>
          </a:xfrm>
          <a:prstGeom prst="rect">
            <a:avLst/>
          </a:prstGeom>
        </p:spPr>
      </p:pic>
    </p:spTree>
    <p:extLst>
      <p:ext uri="{BB962C8B-B14F-4D97-AF65-F5344CB8AC3E}">
        <p14:creationId xmlns:p14="http://schemas.microsoft.com/office/powerpoint/2010/main" val="19540685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175939"/>
            <a:ext cx="10515600" cy="1325563"/>
          </a:xfrm>
        </p:spPr>
        <p:txBody>
          <a:bodyPr/>
          <a:lstStyle/>
          <a:p>
            <a:r>
              <a:rPr lang="en-US" altLang="zh-TW" dirty="0">
                <a:latin typeface="Times New Roman" panose="02020603050405020304" pitchFamily="18" charset="0"/>
                <a:cs typeface="Times New Roman" panose="02020603050405020304" pitchFamily="18" charset="0"/>
              </a:rPr>
              <a:t>Pattern Division Multiple Access (PDMA)</a:t>
            </a:r>
            <a:endParaRPr lang="zh-TW" altLang="en-US" dirty="0"/>
          </a:p>
        </p:txBody>
      </p:sp>
      <p:pic>
        <p:nvPicPr>
          <p:cNvPr id="4" name="圖片 3"/>
          <p:cNvPicPr>
            <a:picLocks noChangeAspect="1"/>
          </p:cNvPicPr>
          <p:nvPr/>
        </p:nvPicPr>
        <p:blipFill>
          <a:blip r:embed="rId2"/>
          <a:stretch>
            <a:fillRect/>
          </a:stretch>
        </p:blipFill>
        <p:spPr>
          <a:xfrm>
            <a:off x="5781675" y="1344831"/>
            <a:ext cx="5572125" cy="5324475"/>
          </a:xfrm>
          <a:prstGeom prst="rect">
            <a:avLst/>
          </a:prstGeom>
        </p:spPr>
      </p:pic>
      <p:sp>
        <p:nvSpPr>
          <p:cNvPr id="5" name="文字方塊 4"/>
          <p:cNvSpPr txBox="1">
            <a:spLocks noChangeAspect="1"/>
          </p:cNvSpPr>
          <p:nvPr/>
        </p:nvSpPr>
        <p:spPr>
          <a:xfrm>
            <a:off x="533399" y="1643063"/>
            <a:ext cx="5019675" cy="3831818"/>
          </a:xfrm>
          <a:prstGeom prst="rect">
            <a:avLst/>
          </a:prstGeom>
          <a:noFill/>
        </p:spPr>
        <p:txBody>
          <a:bodyPr wrap="square" rtlCol="0">
            <a:spAutoFit/>
          </a:bodyPr>
          <a:lstStyle/>
          <a:p>
            <a:pPr>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原理</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在同時同頻的資源內，將多個用戶進行</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功率域</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空間域</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與</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編碼域</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的編碼傳輸。</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將</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Beam domain(</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波束域</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和</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 Power domain(</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功率域</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進行聯合編碼。</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在傳送端利用功率分配和波束分配來疊加用戶訊號。</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在接收端利用</a:t>
            </a:r>
            <a:r>
              <a:rPr lang="en-US" altLang="zh-TW"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Spatial Filter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空間濾波器</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和</a:t>
            </a:r>
            <a:r>
              <a:rPr lang="en-US" altLang="zh-TW"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SIC</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的混合檢測來分離疊加的</a:t>
            </a:r>
            <a:r>
              <a:rPr lang="zh-TW" altLang="en-US"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多域訊號</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2566459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Times New Roman" panose="02020603050405020304" pitchFamily="18" charset="0"/>
                <a:cs typeface="Times New Roman" panose="02020603050405020304" pitchFamily="18" charset="0"/>
              </a:rPr>
              <a:t>General Principles of MIMO-NOMA</a:t>
            </a:r>
            <a:endParaRPr lang="zh-TW" altLang="en-US" dirty="0">
              <a:latin typeface="Times New Roman" panose="02020603050405020304" pitchFamily="18" charset="0"/>
              <a:cs typeface="Times New Roman" panose="02020603050405020304" pitchFamily="18" charset="0"/>
            </a:endParaRPr>
          </a:p>
        </p:txBody>
      </p:sp>
      <p:pic>
        <p:nvPicPr>
          <p:cNvPr id="4" name="圖片 3"/>
          <p:cNvPicPr>
            <a:picLocks noChangeAspect="1"/>
          </p:cNvPicPr>
          <p:nvPr/>
        </p:nvPicPr>
        <p:blipFill>
          <a:blip r:embed="rId2"/>
          <a:stretch>
            <a:fillRect/>
          </a:stretch>
        </p:blipFill>
        <p:spPr>
          <a:xfrm>
            <a:off x="7111922" y="1500188"/>
            <a:ext cx="5006991" cy="4352925"/>
          </a:xfrm>
          <a:prstGeom prst="rect">
            <a:avLst/>
          </a:prstGeom>
        </p:spPr>
      </p:pic>
      <p:sp>
        <p:nvSpPr>
          <p:cNvPr id="5" name="文字方塊 4"/>
          <p:cNvSpPr txBox="1"/>
          <p:nvPr/>
        </p:nvSpPr>
        <p:spPr>
          <a:xfrm>
            <a:off x="838200" y="1579178"/>
            <a:ext cx="2646878" cy="1381404"/>
          </a:xfrm>
          <a:prstGeom prst="rect">
            <a:avLst/>
          </a:prstGeom>
          <a:noFill/>
        </p:spPr>
        <p:txBody>
          <a:bodyPr wrap="none" rtlCol="0">
            <a:spAutoFit/>
          </a:bodyPr>
          <a:lstStyle/>
          <a:p>
            <a:pPr>
              <a:lnSpc>
                <a:spcPct val="150000"/>
              </a:lnSpc>
            </a:pPr>
            <a:r>
              <a:rPr lang="en-US" altLang="zh-TW" sz="2200" b="1" dirty="0" smtClean="0">
                <a:latin typeface="Times New Roman" panose="02020603050405020304" pitchFamily="18" charset="0"/>
                <a:cs typeface="Times New Roman" panose="02020603050405020304" pitchFamily="18" charset="0"/>
              </a:rPr>
              <a:t>Scenario : </a:t>
            </a:r>
          </a:p>
          <a:p>
            <a:pPr marL="742950" lvl="1" indent="-285750">
              <a:lnSpc>
                <a:spcPct val="150000"/>
              </a:lnSpc>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1 BS (2 antennas)</a:t>
            </a:r>
          </a:p>
          <a:p>
            <a:pPr marL="742950" lvl="1" indent="-285750">
              <a:lnSpc>
                <a:spcPct val="150000"/>
              </a:lnSpc>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2 User (1 antenna)</a:t>
            </a:r>
            <a:endParaRPr lang="en-US" altLang="zh-TW" dirty="0">
              <a:latin typeface="Times New Roman" panose="02020603050405020304" pitchFamily="18" charset="0"/>
              <a:cs typeface="Times New Roman" panose="02020603050405020304" pitchFamily="18" charset="0"/>
            </a:endParaRPr>
          </a:p>
        </p:txBody>
      </p:sp>
      <p:grpSp>
        <p:nvGrpSpPr>
          <p:cNvPr id="10" name="群組 9"/>
          <p:cNvGrpSpPr/>
          <p:nvPr/>
        </p:nvGrpSpPr>
        <p:grpSpPr>
          <a:xfrm>
            <a:off x="838200" y="3018930"/>
            <a:ext cx="6571336" cy="2037769"/>
            <a:chOff x="838200" y="3018930"/>
            <a:chExt cx="6571336" cy="2037769"/>
          </a:xfrm>
        </p:grpSpPr>
        <mc:AlternateContent xmlns:mc="http://schemas.openxmlformats.org/markup-compatibility/2006" xmlns:a14="http://schemas.microsoft.com/office/drawing/2010/main">
          <mc:Choice Requires="a14">
            <p:sp>
              <p:nvSpPr>
                <p:cNvPr id="7" name="矩形 6"/>
                <p:cNvSpPr/>
                <p:nvPr/>
              </p:nvSpPr>
              <p:spPr>
                <a:xfrm>
                  <a:off x="1313535" y="3302373"/>
                  <a:ext cx="6096001" cy="1754326"/>
                </a:xfrm>
                <a:prstGeom prst="rect">
                  <a:avLst/>
                </a:prstGeom>
              </p:spPr>
              <p:txBody>
                <a:bodyPr>
                  <a:spAutoFit/>
                </a:bodyPr>
                <a:lstStyle/>
                <a:p>
                  <a:pPr marL="285750" indent="-285750">
                    <a:lnSpc>
                      <a:spcPct val="150000"/>
                    </a:lnSpc>
                    <a:buFont typeface="Arial" panose="020B0604020202020204" pitchFamily="34" charset="0"/>
                    <a:buChar char="•"/>
                  </a:pPr>
                  <a14:m>
                    <m:oMath xmlns:m="http://schemas.openxmlformats.org/officeDocument/2006/math">
                      <m:sSub>
                        <m:sSubPr>
                          <m:ctrlPr>
                            <a:rPr lang="en-US" altLang="zh-TW" i="1" smtClean="0">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i="1">
                              <a:latin typeface="Cambria Math" panose="02040503050406030204" pitchFamily="18" charset="0"/>
                            </a:rPr>
                            <m:t>𝑚</m:t>
                          </m:r>
                        </m:sub>
                      </m:sSub>
                    </m:oMath>
                  </a14:m>
                  <a:r>
                    <a:rPr lang="zh-TW" altLang="en-US"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 用戶</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m</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channel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vector</a:t>
                  </a:r>
                </a:p>
                <a:p>
                  <a:pPr marL="285750" indent="-285750">
                    <a:lnSpc>
                      <a:spcPct val="150000"/>
                    </a:lnSpc>
                    <a:buFont typeface="Arial" panose="020B0604020202020204" pitchFamily="34" charset="0"/>
                    <a:buChar char="•"/>
                  </a:pP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b="0" i="1" smtClean="0">
                              <a:latin typeface="Cambria Math" panose="02040503050406030204" pitchFamily="18" charset="0"/>
                            </a:rPr>
                            <m:t>𝑛</m:t>
                          </m:r>
                        </m:sub>
                      </m:sSub>
                    </m:oMath>
                  </a14:m>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用戶</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n</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channel vector</a:t>
                  </a:r>
                </a:p>
                <a:p>
                  <a:pPr marL="285750" indent="-285750">
                    <a:buFont typeface="Arial" panose="020B0604020202020204" pitchFamily="34" charset="0"/>
                    <a:buChar char="•"/>
                  </a:pP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p:txBody>
            </p:sp>
          </mc:Choice>
          <mc:Fallback xmlns="">
            <p:sp>
              <p:nvSpPr>
                <p:cNvPr id="7" name="矩形 6"/>
                <p:cNvSpPr>
                  <a:spLocks noRot="1" noChangeAspect="1" noMove="1" noResize="1" noEditPoints="1" noAdjustHandles="1" noChangeArrowheads="1" noChangeShapeType="1" noTextEdit="1"/>
                </p:cNvSpPr>
                <p:nvPr/>
              </p:nvSpPr>
              <p:spPr>
                <a:xfrm>
                  <a:off x="1313535" y="3302373"/>
                  <a:ext cx="6096001" cy="1754326"/>
                </a:xfrm>
                <a:prstGeom prst="rect">
                  <a:avLst/>
                </a:prstGeom>
                <a:blipFill>
                  <a:blip r:embed="rId3"/>
                  <a:stretch>
                    <a:fillRect l="-600"/>
                  </a:stretch>
                </a:blipFill>
              </p:spPr>
              <p:txBody>
                <a:bodyPr/>
                <a:lstStyle/>
                <a:p>
                  <a:r>
                    <a:rPr lang="zh-TW" altLang="en-US">
                      <a:noFill/>
                    </a:rPr>
                    <a:t> </a:t>
                  </a:r>
                </a:p>
              </p:txBody>
            </p:sp>
          </mc:Fallback>
        </mc:AlternateContent>
        <p:sp>
          <p:nvSpPr>
            <p:cNvPr id="8" name="矩形 7"/>
            <p:cNvSpPr/>
            <p:nvPr/>
          </p:nvSpPr>
          <p:spPr>
            <a:xfrm>
              <a:off x="838200" y="3018930"/>
              <a:ext cx="1630318" cy="430887"/>
            </a:xfrm>
            <a:prstGeom prst="rect">
              <a:avLst/>
            </a:prstGeom>
          </p:spPr>
          <p:txBody>
            <a:bodyPr wrap="none">
              <a:spAutoFit/>
            </a:bodyPr>
            <a:lstStyle/>
            <a:p>
              <a:r>
                <a:rPr lang="en-US" altLang="zh-TW" sz="2200" b="1" dirty="0" smtClean="0">
                  <a:latin typeface="Times New Roman" panose="02020603050405020304" pitchFamily="18" charset="0"/>
                  <a:cs typeface="Times New Roman" panose="02020603050405020304" pitchFamily="18" charset="0"/>
                </a:rPr>
                <a:t>P</a:t>
              </a:r>
              <a:r>
                <a:rPr lang="zh-TW" altLang="en-US" sz="2200" b="1" dirty="0" smtClean="0">
                  <a:latin typeface="Times New Roman" panose="02020603050405020304" pitchFamily="18" charset="0"/>
                  <a:cs typeface="Times New Roman" panose="02020603050405020304" pitchFamily="18" charset="0"/>
                </a:rPr>
                <a:t>arameter </a:t>
              </a:r>
              <a:r>
                <a:rPr lang="en-US" altLang="zh-TW" sz="2200" b="1" dirty="0" smtClean="0">
                  <a:latin typeface="Times New Roman" panose="02020603050405020304" pitchFamily="18" charset="0"/>
                  <a:cs typeface="Times New Roman" panose="02020603050405020304" pitchFamily="18" charset="0"/>
                </a:rPr>
                <a:t>:</a:t>
              </a:r>
              <a:endParaRPr lang="zh-TW" altLang="en-US" sz="2200" b="1" dirty="0">
                <a:latin typeface="Times New Roman" panose="02020603050405020304" pitchFamily="18" charset="0"/>
                <a:cs typeface="Times New Roman" panose="02020603050405020304" pitchFamily="18" charset="0"/>
              </a:endParaRPr>
            </a:p>
          </p:txBody>
        </p:sp>
      </p:grpSp>
      <mc:AlternateContent xmlns:mc="http://schemas.openxmlformats.org/markup-compatibility/2006" xmlns:a14="http://schemas.microsoft.com/office/drawing/2010/main">
        <mc:Choice Requires="a14">
          <p:sp>
            <p:nvSpPr>
              <p:cNvPr id="9" name="矩形 8"/>
              <p:cNvSpPr/>
              <p:nvPr/>
            </p:nvSpPr>
            <p:spPr>
              <a:xfrm>
                <a:off x="838200" y="4212989"/>
                <a:ext cx="7854586" cy="2585323"/>
              </a:xfrm>
              <a:prstGeom prst="rect">
                <a:avLst/>
              </a:prstGeom>
            </p:spPr>
            <p:txBody>
              <a:bodyPr wrap="none">
                <a:spAutoFit/>
              </a:bodyPr>
              <a:lstStyle/>
              <a:p>
                <a:pPr>
                  <a:lnSpc>
                    <a:spcPct val="150000"/>
                  </a:lnSpc>
                </a:pPr>
                <a:r>
                  <a:rPr lang="zh-TW" altLang="en-US" b="1" dirty="0" smtClean="0">
                    <a:latin typeface="Times New Roman" panose="02020603050405020304" pitchFamily="18" charset="0"/>
                    <a:ea typeface="標楷體" panose="03000509000000000000" pitchFamily="65" charset="-120"/>
                    <a:cs typeface="Times New Roman" panose="02020603050405020304" pitchFamily="18" charset="0"/>
                  </a:rPr>
                  <a:t>三種可能實現的狀況</a:t>
                </a:r>
                <a:r>
                  <a:rPr lang="en-US" altLang="zh-TW" b="1" dirty="0" smtClean="0">
                    <a:latin typeface="Times New Roman" panose="02020603050405020304" pitchFamily="18" charset="0"/>
                    <a:ea typeface="標楷體" panose="03000509000000000000" pitchFamily="65" charset="-120"/>
                    <a:cs typeface="Times New Roman" panose="02020603050405020304" pitchFamily="18" charset="0"/>
                  </a:rPr>
                  <a:t>:</a:t>
                </a:r>
              </a:p>
              <a:p>
                <a:pPr marL="800100" lvl="1" indent="-342900">
                  <a:lnSpc>
                    <a:spcPct val="150000"/>
                  </a:lnSpc>
                  <a:buFont typeface="+mj-lt"/>
                  <a:buAutoNum type="arabicPeriod"/>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一個用戶</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channel</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vector</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為另一個用戶</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channel vector</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的縮放</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150000"/>
                  </a:lnSpc>
                </a:pPr>
                <a:r>
                  <a:rPr lang="zh-TW" altLang="en-US"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版本</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，則兩個用戶的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channel vector</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是</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quasi-degraded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，例如</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b="0" i="1" smtClean="0">
                            <a:latin typeface="Cambria Math" panose="02040503050406030204" pitchFamily="18" charset="0"/>
                          </a:rPr>
                          <m:t>𝑛</m:t>
                        </m:r>
                      </m:sub>
                    </m:sSub>
                  </m:oMath>
                </a14:m>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和</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i="1">
                            <a:latin typeface="Cambria Math" panose="02040503050406030204" pitchFamily="18" charset="0"/>
                          </a:rPr>
                          <m:t>𝑚</m:t>
                        </m:r>
                        <m:r>
                          <a:rPr lang="en-US" altLang="zh-TW" b="0" i="1" smtClean="0">
                            <a:latin typeface="Cambria Math" panose="02040503050406030204" pitchFamily="18" charset="0"/>
                          </a:rPr>
                          <m:t>1</m:t>
                        </m:r>
                      </m:sub>
                    </m:sSub>
                  </m:oMath>
                </a14:m>
                <a:endParaRPr lang="en-US" altLang="zh-TW" dirty="0" smtClean="0">
                  <a:latin typeface="Times New Roman" panose="02020603050405020304" pitchFamily="18" charset="0"/>
                </a:endParaRPr>
              </a:p>
              <a:p>
                <a:pPr lvl="1">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用戶之間的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channel</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vector</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相互正交，例如</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i="1">
                            <a:latin typeface="Cambria Math" panose="02040503050406030204" pitchFamily="18" charset="0"/>
                          </a:rPr>
                          <m:t>𝑛</m:t>
                        </m:r>
                      </m:sub>
                    </m:sSub>
                  </m:oMath>
                </a14:m>
                <a:r>
                  <a:rPr lang="zh-TW" altLang="en-US" dirty="0">
                    <a:latin typeface="Times New Roman" panose="02020603050405020304" pitchFamily="18" charset="0"/>
                    <a:ea typeface="標楷體" panose="03000509000000000000" pitchFamily="65" charset="-120"/>
                    <a:cs typeface="Times New Roman" panose="02020603050405020304" pitchFamily="18" charset="0"/>
                  </a:rPr>
                  <a:t>和</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i="1">
                            <a:latin typeface="Cambria Math" panose="02040503050406030204" pitchFamily="18" charset="0"/>
                          </a:rPr>
                          <m:t>𝑚</m:t>
                        </m:r>
                        <m:r>
                          <a:rPr lang="en-US" altLang="zh-TW" i="1">
                            <a:latin typeface="Cambria Math" panose="02040503050406030204" pitchFamily="18" charset="0"/>
                          </a:rPr>
                          <m:t>2</m:t>
                        </m:r>
                      </m:sub>
                    </m:sSub>
                  </m:oMath>
                </a14:m>
                <a:endParaRPr lang="en-US" altLang="zh-TW" dirty="0" smtClean="0">
                  <a:latin typeface="Times New Roman" panose="02020603050405020304" pitchFamily="18" charset="0"/>
                </a:endParaRPr>
              </a:p>
              <a:p>
                <a:pPr lvl="1">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3.</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如果用戶</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m</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channel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vector</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落入</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l-GR" altLang="zh-TW" i="1" smtClean="0">
                            <a:latin typeface="Cambria Math" panose="02040503050406030204" pitchFamily="18" charset="0"/>
                          </a:rPr>
                          <m:t>Ω</m:t>
                        </m:r>
                      </m:e>
                      <m:sub>
                        <m:r>
                          <a:rPr lang="en-US" altLang="zh-TW" i="1">
                            <a:latin typeface="Cambria Math" panose="02040503050406030204" pitchFamily="18" charset="0"/>
                          </a:rPr>
                          <m:t>1</m:t>
                        </m:r>
                      </m:sub>
                    </m:sSub>
                    <m:r>
                      <a:rPr lang="en-US" altLang="zh-TW" i="1" smtClean="0">
                        <a:latin typeface="Cambria Math" panose="02040503050406030204" pitchFamily="18" charset="0"/>
                        <a:ea typeface="Cambria Math" panose="02040503050406030204" pitchFamily="18" charset="0"/>
                      </a:rPr>
                      <m:t>∪</m:t>
                    </m:r>
                    <m:sSub>
                      <m:sSubPr>
                        <m:ctrlPr>
                          <a:rPr lang="en-US" altLang="zh-TW" i="1">
                            <a:latin typeface="Cambria Math" panose="02040503050406030204" pitchFamily="18" charset="0"/>
                          </a:rPr>
                        </m:ctrlPr>
                      </m:sSubPr>
                      <m:e>
                        <m:r>
                          <a:rPr lang="el-GR" altLang="zh-TW" i="1">
                            <a:latin typeface="Cambria Math" panose="02040503050406030204" pitchFamily="18" charset="0"/>
                          </a:rPr>
                          <m:t>Ω</m:t>
                        </m:r>
                      </m:e>
                      <m:sub>
                        <m:r>
                          <a:rPr lang="en-US" altLang="zh-TW" i="1" smtClean="0">
                            <a:latin typeface="Cambria Math" panose="02040503050406030204" pitchFamily="18" charset="0"/>
                          </a:rPr>
                          <m:t>3</m:t>
                        </m:r>
                      </m:sub>
                    </m:sSub>
                    <m:r>
                      <m:rPr>
                        <m:nor/>
                      </m:rPr>
                      <a:rPr lang="zh-TW" altLang="en-US" dirty="0">
                        <a:latin typeface="Times New Roman" panose="02020603050405020304" pitchFamily="18" charset="0"/>
                        <a:ea typeface="標楷體" panose="03000509000000000000" pitchFamily="65" charset="-120"/>
                        <a:cs typeface="Times New Roman" panose="02020603050405020304" pitchFamily="18" charset="0"/>
                      </a:rPr>
                      <m:t>的</m:t>
                    </m:r>
                    <m:r>
                      <a:rPr lang="zh-TW" altLang="en-US" i="1" dirty="0">
                        <a:latin typeface="Cambria Math" panose="02040503050406030204" pitchFamily="18" charset="0"/>
                        <a:ea typeface="標楷體" panose="03000509000000000000" pitchFamily="65" charset="-120"/>
                        <a:cs typeface="Times New Roman" panose="02020603050405020304" pitchFamily="18" charset="0"/>
                      </a:rPr>
                      <m:t>非陰影區域</m:t>
                    </m:r>
                    <m:r>
                      <a:rPr lang="zh-TW" altLang="en-US" i="1" dirty="0" smtClean="0">
                        <a:latin typeface="Cambria Math" panose="02040503050406030204" pitchFamily="18" charset="0"/>
                        <a:ea typeface="標楷體" panose="03000509000000000000" pitchFamily="65" charset="-120"/>
                        <a:cs typeface="Times New Roman" panose="02020603050405020304" pitchFamily="18" charset="0"/>
                      </a:rPr>
                      <m:t>，</m:t>
                    </m:r>
                  </m:oMath>
                </a14:m>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則兩個用戶的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channel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vector</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是</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quasi-degraded</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，例如</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i="1">
                            <a:latin typeface="Cambria Math" panose="02040503050406030204" pitchFamily="18" charset="0"/>
                          </a:rPr>
                          <m:t>𝑛</m:t>
                        </m:r>
                      </m:sub>
                    </m:sSub>
                  </m:oMath>
                </a14:m>
                <a:r>
                  <a:rPr lang="zh-TW" altLang="en-US" dirty="0">
                    <a:latin typeface="Times New Roman" panose="02020603050405020304" pitchFamily="18" charset="0"/>
                    <a:ea typeface="標楷體" panose="03000509000000000000" pitchFamily="65" charset="-120"/>
                    <a:cs typeface="Times New Roman" panose="02020603050405020304" pitchFamily="18" charset="0"/>
                  </a:rPr>
                  <a:t>和</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i="1">
                            <a:latin typeface="Cambria Math" panose="02040503050406030204" pitchFamily="18" charset="0"/>
                          </a:rPr>
                          <m:t>h</m:t>
                        </m:r>
                      </m:e>
                      <m:sub>
                        <m:r>
                          <a:rPr lang="en-US" altLang="zh-TW" i="1">
                            <a:latin typeface="Cambria Math" panose="02040503050406030204" pitchFamily="18" charset="0"/>
                          </a:rPr>
                          <m:t>𝑚</m:t>
                        </m:r>
                        <m:r>
                          <a:rPr lang="en-US" altLang="zh-TW" i="1">
                            <a:latin typeface="Cambria Math" panose="02040503050406030204" pitchFamily="18" charset="0"/>
                          </a:rPr>
                          <m:t>3</m:t>
                        </m:r>
                      </m:sub>
                    </m:sSub>
                  </m:oMath>
                </a14:m>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mc:Choice>
        <mc:Fallback xmlns="">
          <p:sp>
            <p:nvSpPr>
              <p:cNvPr id="9" name="矩形 8"/>
              <p:cNvSpPr>
                <a:spLocks noRot="1" noChangeAspect="1" noMove="1" noResize="1" noEditPoints="1" noAdjustHandles="1" noChangeArrowheads="1" noChangeShapeType="1" noTextEdit="1"/>
              </p:cNvSpPr>
              <p:nvPr/>
            </p:nvSpPr>
            <p:spPr>
              <a:xfrm>
                <a:off x="838200" y="4212989"/>
                <a:ext cx="7854586" cy="2585323"/>
              </a:xfrm>
              <a:prstGeom prst="rect">
                <a:avLst/>
              </a:prstGeom>
              <a:blipFill>
                <a:blip r:embed="rId4"/>
                <a:stretch>
                  <a:fillRect l="-699" b="-1179"/>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900008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Times New Roman" panose="02020603050405020304" pitchFamily="18" charset="0"/>
                <a:cs typeface="Times New Roman" panose="02020603050405020304" pitchFamily="18" charset="0"/>
              </a:rPr>
              <a:t>COOPERATIVE NOMA</a:t>
            </a:r>
            <a:endParaRPr lang="zh-TW" altLang="en-US" dirty="0">
              <a:latin typeface="Times New Roman" panose="02020603050405020304" pitchFamily="18" charset="0"/>
              <a:cs typeface="Times New Roman" panose="02020603050405020304" pitchFamily="18" charset="0"/>
            </a:endParaRPr>
          </a:p>
        </p:txBody>
      </p:sp>
      <p:pic>
        <p:nvPicPr>
          <p:cNvPr id="4" name="圖片 3"/>
          <p:cNvPicPr>
            <a:picLocks noChangeAspect="1"/>
          </p:cNvPicPr>
          <p:nvPr/>
        </p:nvPicPr>
        <p:blipFill>
          <a:blip r:embed="rId2"/>
          <a:stretch>
            <a:fillRect/>
          </a:stretch>
        </p:blipFill>
        <p:spPr>
          <a:xfrm>
            <a:off x="6452839" y="1690688"/>
            <a:ext cx="5574206" cy="4047660"/>
          </a:xfrm>
          <a:prstGeom prst="rect">
            <a:avLst/>
          </a:prstGeom>
        </p:spPr>
      </p:pic>
      <p:sp>
        <p:nvSpPr>
          <p:cNvPr id="5" name="文字方塊 4"/>
          <p:cNvSpPr txBox="1"/>
          <p:nvPr/>
        </p:nvSpPr>
        <p:spPr>
          <a:xfrm>
            <a:off x="459059" y="1776904"/>
            <a:ext cx="6144387" cy="3875228"/>
          </a:xfrm>
          <a:prstGeom prst="rect">
            <a:avLst/>
          </a:prstGeom>
          <a:noFill/>
        </p:spPr>
        <p:txBody>
          <a:bodyPr wrap="square" rtlCol="0">
            <a:spAutoFit/>
          </a:bodyPr>
          <a:lstStyle/>
          <a:p>
            <a:pPr>
              <a:lnSpc>
                <a:spcPct val="150000"/>
              </a:lnSpc>
            </a:pPr>
            <a:r>
              <a:rPr lang="zh-TW" altLang="en-US" sz="2000" b="1" dirty="0" smtClean="0">
                <a:latin typeface="Times New Roman" panose="02020603050405020304" pitchFamily="18" charset="0"/>
                <a:ea typeface="標楷體" panose="03000509000000000000" pitchFamily="65" charset="-120"/>
                <a:cs typeface="Times New Roman" panose="02020603050405020304" pitchFamily="18" charset="0"/>
              </a:rPr>
              <a:t>特性</a:t>
            </a:r>
            <a:r>
              <a:rPr lang="en-US" altLang="zh-TW" sz="2000" b="1" dirty="0" smtClean="0">
                <a:latin typeface="Times New Roman" panose="02020603050405020304" pitchFamily="18" charset="0"/>
                <a:ea typeface="標楷體" panose="03000509000000000000" pitchFamily="65" charset="-120"/>
                <a:cs typeface="Times New Roman" panose="02020603050405020304" pitchFamily="18" charset="0"/>
              </a:rPr>
              <a:t>:</a:t>
            </a:r>
          </a:p>
          <a:p>
            <a:pPr>
              <a:lnSpc>
                <a:spcPct val="150000"/>
              </a:lnSpc>
            </a:pP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在</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NOMA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的傳輸過程中，一個</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NOMA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User</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充當另一個</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NOMA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User</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的中繼器，幫忙傳輸資料。</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150000"/>
              </a:lnSpc>
            </a:pP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a:lnSpc>
                <a:spcPct val="150000"/>
              </a:lnSpc>
            </a:pPr>
            <a:r>
              <a:rPr lang="zh-TW" altLang="en-US" sz="2000" b="1" dirty="0" smtClean="0">
                <a:latin typeface="Times New Roman" panose="02020603050405020304" pitchFamily="18" charset="0"/>
                <a:ea typeface="標楷體" panose="03000509000000000000" pitchFamily="65" charset="-120"/>
                <a:cs typeface="Times New Roman" panose="02020603050405020304" pitchFamily="18" charset="0"/>
              </a:rPr>
              <a:t>優點</a:t>
            </a:r>
            <a:r>
              <a:rPr lang="en-US" altLang="zh-TW" sz="2000" b="1" dirty="0" smtClean="0">
                <a:latin typeface="Times New Roman" panose="02020603050405020304" pitchFamily="18" charset="0"/>
                <a:ea typeface="標楷體" panose="03000509000000000000" pitchFamily="65" charset="-120"/>
                <a:cs typeface="Times New Roman" panose="02020603050405020304" pitchFamily="18" charset="0"/>
              </a:rPr>
              <a:t>:</a:t>
            </a:r>
          </a:p>
          <a:p>
            <a:pPr>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在</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Power-domain NOMA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中，訊號較強大的用戶在解碼自己的訊息之前必須先解碼訊號較弱用戶的訊息，這意味著訊號較強的用戶可以充當中繼器，幫忙解碼訊號較弱用戶的訊息並傳送給訊號較弱的用戶，而達到提高</a:t>
            </a:r>
            <a:r>
              <a:rPr lang="en-US" altLang="zh-TW" dirty="0" err="1" smtClean="0">
                <a:latin typeface="Times New Roman" panose="02020603050405020304" pitchFamily="18" charset="0"/>
                <a:ea typeface="標楷體" panose="03000509000000000000" pitchFamily="65" charset="-120"/>
                <a:cs typeface="Times New Roman" panose="02020603050405020304" pitchFamily="18" charset="0"/>
              </a:rPr>
              <a:t>QoS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的作用。</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6004146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Times New Roman" panose="02020603050405020304" pitchFamily="18" charset="0"/>
                <a:cs typeface="Times New Roman" panose="02020603050405020304" pitchFamily="18" charset="0"/>
              </a:rPr>
              <a:t>COOPERATIVE NOMA</a:t>
            </a:r>
            <a:endParaRPr lang="zh-TW" altLang="en-US" dirty="0"/>
          </a:p>
        </p:txBody>
      </p:sp>
      <p:sp>
        <p:nvSpPr>
          <p:cNvPr id="4" name="文字方塊 3"/>
          <p:cNvSpPr txBox="1"/>
          <p:nvPr/>
        </p:nvSpPr>
        <p:spPr>
          <a:xfrm>
            <a:off x="838200" y="1891863"/>
            <a:ext cx="11412098" cy="1477328"/>
          </a:xfrm>
          <a:prstGeom prst="rect">
            <a:avLst/>
          </a:prstGeom>
          <a:noFill/>
        </p:spPr>
        <p:txBody>
          <a:bodyPr wrap="none" rtlCol="0">
            <a:spAutoFit/>
          </a:bodyPr>
          <a:lstStyle/>
          <a:p>
            <a:pPr>
              <a:lnSpc>
                <a:spcPct val="150000"/>
              </a:lnSpc>
            </a:pPr>
            <a:r>
              <a:rPr lang="en-US" altLang="zh-TW" sz="2400" b="1" dirty="0" smtClean="0">
                <a:latin typeface="Times New Roman" panose="02020603050405020304" pitchFamily="18" charset="0"/>
                <a:ea typeface="標楷體" panose="03000509000000000000" pitchFamily="65" charset="-120"/>
                <a:cs typeface="Times New Roman" panose="02020603050405020304" pitchFamily="18" charset="0"/>
              </a:rPr>
              <a:t>Cooperative NOMA</a:t>
            </a:r>
            <a:r>
              <a:rPr lang="zh-TW" altLang="en-US" sz="2400" b="1" dirty="0" smtClean="0">
                <a:latin typeface="Times New Roman" panose="02020603050405020304" pitchFamily="18" charset="0"/>
                <a:ea typeface="標楷體" panose="03000509000000000000" pitchFamily="65" charset="-120"/>
                <a:cs typeface="Times New Roman" panose="02020603050405020304" pitchFamily="18" charset="0"/>
              </a:rPr>
              <a:t> 可分為兩種模</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式</a:t>
            </a:r>
            <a:r>
              <a:rPr lang="zh-TW" altLang="en-US" sz="2400" b="1" dirty="0" smtClean="0">
                <a:latin typeface="Times New Roman" panose="02020603050405020304" pitchFamily="18" charset="0"/>
                <a:ea typeface="標楷體" panose="03000509000000000000" pitchFamily="65" charset="-120"/>
                <a:cs typeface="Times New Roman" panose="02020603050405020304" pitchFamily="18" charset="0"/>
              </a:rPr>
              <a:t>執行</a:t>
            </a:r>
            <a:r>
              <a:rPr lang="en-US" altLang="zh-TW" sz="2400" b="1" dirty="0" smtClean="0">
                <a:latin typeface="Times New Roman" panose="02020603050405020304" pitchFamily="18" charset="0"/>
                <a:ea typeface="標楷體" panose="03000509000000000000" pitchFamily="65" charset="-120"/>
                <a:cs typeface="Times New Roman" panose="02020603050405020304" pitchFamily="18" charset="0"/>
              </a:rPr>
              <a:t>:</a:t>
            </a:r>
          </a:p>
          <a:p>
            <a:pPr marL="742950" lvl="1" indent="-285750">
              <a:lnSpc>
                <a:spcPct val="150000"/>
              </a:lnSpc>
              <a:buFont typeface="Arial" panose="020B0604020202020204" pitchFamily="34" charset="0"/>
              <a:buChar char="•"/>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BS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廣播給用戶的訊號疊加</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742950" lvl="1" indent="-285750">
              <a:lnSpc>
                <a:spcPct val="150000"/>
              </a:lnSpc>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訊號較強的用戶充當中繼器，並通過短距離的通訊將資料轉傳給訊號較弱的用戶，例如</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:WIFI</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Bluetooth</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p:cNvSpPr txBox="1"/>
          <p:nvPr/>
        </p:nvSpPr>
        <p:spPr>
          <a:xfrm>
            <a:off x="838200" y="3951139"/>
            <a:ext cx="8770350" cy="1428404"/>
          </a:xfrm>
          <a:prstGeom prst="rect">
            <a:avLst/>
          </a:prstGeom>
          <a:noFill/>
        </p:spPr>
        <p:txBody>
          <a:bodyPr wrap="none" rtlCol="0">
            <a:spAutoFit/>
          </a:bodyPr>
          <a:lstStyle/>
          <a:p>
            <a:pPr>
              <a:lnSpc>
                <a:spcPct val="150000"/>
              </a:lnSpc>
            </a:pPr>
            <a:r>
              <a:rPr lang="en-US" altLang="zh-TW" sz="2400" b="1" dirty="0" smtClean="0">
                <a:latin typeface="Times New Roman" panose="02020603050405020304" pitchFamily="18" charset="0"/>
                <a:ea typeface="標楷體" panose="03000509000000000000" pitchFamily="65" charset="-120"/>
                <a:cs typeface="Times New Roman" panose="02020603050405020304" pitchFamily="18" charset="0"/>
              </a:rPr>
              <a:t>Other:</a:t>
            </a:r>
          </a:p>
          <a:p>
            <a:pPr>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如果使用全雙工中既可以提高</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Cooperative</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NOMA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的頻譜效率，因為訊號較強的用戶</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150000"/>
              </a:lnSpc>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在接收來自</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BS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的訊號可以同時執行中繼傳輸給訊號較弱的用戶。</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640612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字方塊 54"/>
          <p:cNvSpPr txBox="1"/>
          <p:nvPr/>
        </p:nvSpPr>
        <p:spPr>
          <a:xfrm>
            <a:off x="838199" y="1796483"/>
            <a:ext cx="1202573" cy="492443"/>
          </a:xfrm>
          <a:prstGeom prst="rect">
            <a:avLst/>
          </a:prstGeom>
          <a:noFill/>
          <a:ln>
            <a:solidFill>
              <a:schemeClr val="tx1"/>
            </a:solidFill>
          </a:ln>
        </p:spPr>
        <p:txBody>
          <a:bodyPr wrap="none" rtlCol="0">
            <a:spAutoFit/>
          </a:bodyPr>
          <a:lstStyle/>
          <a:p>
            <a:r>
              <a:rPr lang="en-US" altLang="zh-TW" sz="2600" dirty="0" smtClean="0">
                <a:latin typeface="Times New Roman" panose="02020603050405020304" pitchFamily="18" charset="0"/>
                <a:cs typeface="Times New Roman" panose="02020603050405020304" pitchFamily="18" charset="0"/>
              </a:rPr>
              <a:t>NOMA</a:t>
            </a:r>
            <a:endParaRPr lang="zh-TW" altLang="en-US" sz="2600" dirty="0">
              <a:latin typeface="Times New Roman" panose="02020603050405020304" pitchFamily="18" charset="0"/>
              <a:cs typeface="Times New Roman" panose="02020603050405020304" pitchFamily="18" charset="0"/>
            </a:endParaRPr>
          </a:p>
        </p:txBody>
      </p:sp>
      <p:sp>
        <p:nvSpPr>
          <p:cNvPr id="2" name="標題 1"/>
          <p:cNvSpPr>
            <a:spLocks noGrp="1"/>
          </p:cNvSpPr>
          <p:nvPr>
            <p:ph type="title"/>
          </p:nvPr>
        </p:nvSpPr>
        <p:spPr>
          <a:xfrm>
            <a:off x="838200" y="70837"/>
            <a:ext cx="10515600" cy="1325563"/>
          </a:xfrm>
        </p:spPr>
        <p:txBody>
          <a:bodyPr/>
          <a:lstStyle/>
          <a:p>
            <a:r>
              <a:rPr lang="en-US" altLang="zh-TW" dirty="0">
                <a:latin typeface="Times New Roman" panose="02020603050405020304" pitchFamily="18" charset="0"/>
                <a:cs typeface="Times New Roman" panose="02020603050405020304" pitchFamily="18" charset="0"/>
              </a:rPr>
              <a:t>Employing Dedicated Relays</a:t>
            </a:r>
            <a:endParaRPr lang="zh-TW" altLang="en-US" dirty="0">
              <a:latin typeface="Times New Roman" panose="02020603050405020304" pitchFamily="18" charset="0"/>
              <a:cs typeface="Times New Roman" panose="02020603050405020304" pitchFamily="18" charset="0"/>
            </a:endParaRPr>
          </a:p>
        </p:txBody>
      </p:sp>
      <p:sp>
        <p:nvSpPr>
          <p:cNvPr id="6" name="橢圓 5"/>
          <p:cNvSpPr/>
          <p:nvPr/>
        </p:nvSpPr>
        <p:spPr>
          <a:xfrm>
            <a:off x="1282262" y="1810014"/>
            <a:ext cx="10281553" cy="50058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dirty="0"/>
          </a:p>
        </p:txBody>
      </p:sp>
      <p:pic>
        <p:nvPicPr>
          <p:cNvPr id="8" name="圖片 7"/>
          <p:cNvPicPr>
            <a:picLocks noChangeAspect="1"/>
          </p:cNvPicPr>
          <p:nvPr/>
        </p:nvPicPr>
        <p:blipFill>
          <a:blip r:embed="rId2"/>
          <a:stretch>
            <a:fillRect/>
          </a:stretch>
        </p:blipFill>
        <p:spPr>
          <a:xfrm>
            <a:off x="2083790" y="3794854"/>
            <a:ext cx="254506" cy="594824"/>
          </a:xfrm>
          <a:prstGeom prst="rect">
            <a:avLst/>
          </a:prstGeom>
        </p:spPr>
      </p:pic>
      <p:pic>
        <p:nvPicPr>
          <p:cNvPr id="13" name="圖片 12"/>
          <p:cNvPicPr>
            <a:picLocks noChangeAspect="1"/>
          </p:cNvPicPr>
          <p:nvPr/>
        </p:nvPicPr>
        <p:blipFill>
          <a:blip r:embed="rId3">
            <a:duotone>
              <a:prstClr val="black"/>
              <a:schemeClr val="accent4">
                <a:tint val="45000"/>
                <a:satMod val="400000"/>
              </a:schemeClr>
            </a:duotone>
          </a:blip>
          <a:stretch>
            <a:fillRect/>
          </a:stretch>
        </p:blipFill>
        <p:spPr>
          <a:xfrm>
            <a:off x="10712814" y="4895682"/>
            <a:ext cx="166101" cy="277192"/>
          </a:xfrm>
          <a:prstGeom prst="rect">
            <a:avLst/>
          </a:prstGeom>
        </p:spPr>
      </p:pic>
      <p:pic>
        <p:nvPicPr>
          <p:cNvPr id="17" name="圖片 16"/>
          <p:cNvPicPr>
            <a:picLocks noChangeAspect="1"/>
          </p:cNvPicPr>
          <p:nvPr/>
        </p:nvPicPr>
        <p:blipFill>
          <a:blip r:embed="rId3">
            <a:duotone>
              <a:prstClr val="black"/>
              <a:schemeClr val="accent6">
                <a:tint val="45000"/>
                <a:satMod val="400000"/>
              </a:schemeClr>
            </a:duotone>
          </a:blip>
          <a:stretch>
            <a:fillRect/>
          </a:stretch>
        </p:blipFill>
        <p:spPr>
          <a:xfrm>
            <a:off x="10629764" y="3538668"/>
            <a:ext cx="166101" cy="277192"/>
          </a:xfrm>
          <a:prstGeom prst="rect">
            <a:avLst/>
          </a:prstGeom>
        </p:spPr>
      </p:pic>
      <p:sp>
        <p:nvSpPr>
          <p:cNvPr id="36" name="文字方塊 35"/>
          <p:cNvSpPr txBox="1"/>
          <p:nvPr/>
        </p:nvSpPr>
        <p:spPr>
          <a:xfrm>
            <a:off x="1977646" y="4389678"/>
            <a:ext cx="466794"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BS</a:t>
            </a:r>
            <a:endParaRPr lang="zh-TW" altLang="en-US" dirty="0">
              <a:latin typeface="Times New Roman" panose="02020603050405020304" pitchFamily="18" charset="0"/>
              <a:cs typeface="Times New Roman" panose="02020603050405020304" pitchFamily="18" charset="0"/>
            </a:endParaRPr>
          </a:p>
        </p:txBody>
      </p:sp>
      <p:grpSp>
        <p:nvGrpSpPr>
          <p:cNvPr id="38" name="群組 37"/>
          <p:cNvGrpSpPr/>
          <p:nvPr/>
        </p:nvGrpSpPr>
        <p:grpSpPr>
          <a:xfrm>
            <a:off x="5368454" y="3794854"/>
            <a:ext cx="1806905" cy="964156"/>
            <a:chOff x="5368454" y="3794854"/>
            <a:chExt cx="1806905" cy="964156"/>
          </a:xfrm>
        </p:grpSpPr>
        <p:pic>
          <p:nvPicPr>
            <p:cNvPr id="35" name="圖片 34"/>
            <p:cNvPicPr>
              <a:picLocks noChangeAspect="1"/>
            </p:cNvPicPr>
            <p:nvPr/>
          </p:nvPicPr>
          <p:blipFill>
            <a:blip r:embed="rId2"/>
            <a:stretch>
              <a:fillRect/>
            </a:stretch>
          </p:blipFill>
          <p:spPr>
            <a:xfrm>
              <a:off x="6149357" y="3794854"/>
              <a:ext cx="254506" cy="594824"/>
            </a:xfrm>
            <a:prstGeom prst="rect">
              <a:avLst/>
            </a:prstGeom>
          </p:spPr>
        </p:pic>
        <p:sp>
          <p:nvSpPr>
            <p:cNvPr id="37" name="文字方塊 36"/>
            <p:cNvSpPr txBox="1"/>
            <p:nvPr/>
          </p:nvSpPr>
          <p:spPr>
            <a:xfrm>
              <a:off x="5368454" y="4389678"/>
              <a:ext cx="1806905"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Dedicated Relays</a:t>
              </a:r>
              <a:endParaRPr lang="zh-TW" altLang="en-US" dirty="0">
                <a:latin typeface="Times New Roman" panose="02020603050405020304" pitchFamily="18" charset="0"/>
                <a:cs typeface="Times New Roman" panose="02020603050405020304" pitchFamily="18" charset="0"/>
              </a:endParaRPr>
            </a:p>
          </p:txBody>
        </p:sp>
      </p:grpSp>
      <p:sp>
        <p:nvSpPr>
          <p:cNvPr id="39" name="文字方塊 38"/>
          <p:cNvSpPr txBox="1"/>
          <p:nvPr/>
        </p:nvSpPr>
        <p:spPr>
          <a:xfrm>
            <a:off x="838200" y="1810014"/>
            <a:ext cx="962123" cy="492443"/>
          </a:xfrm>
          <a:prstGeom prst="rect">
            <a:avLst/>
          </a:prstGeom>
          <a:noFill/>
          <a:ln>
            <a:solidFill>
              <a:schemeClr val="tx1"/>
            </a:solidFill>
          </a:ln>
        </p:spPr>
        <p:txBody>
          <a:bodyPr wrap="none" rtlCol="0">
            <a:spAutoFit/>
          </a:bodyPr>
          <a:lstStyle/>
          <a:p>
            <a:r>
              <a:rPr lang="en-US" altLang="zh-TW" sz="2600" dirty="0" smtClean="0">
                <a:latin typeface="Times New Roman" panose="02020603050405020304" pitchFamily="18" charset="0"/>
                <a:cs typeface="Times New Roman" panose="02020603050405020304" pitchFamily="18" charset="0"/>
              </a:rPr>
              <a:t>OMA</a:t>
            </a:r>
            <a:endParaRPr lang="zh-TW" altLang="en-US" sz="2600" dirty="0">
              <a:latin typeface="Times New Roman" panose="02020603050405020304" pitchFamily="18" charset="0"/>
              <a:cs typeface="Times New Roman" panose="02020603050405020304" pitchFamily="18" charset="0"/>
            </a:endParaRPr>
          </a:p>
        </p:txBody>
      </p:sp>
      <p:cxnSp>
        <p:nvCxnSpPr>
          <p:cNvPr id="41" name="直線單箭頭接點 40"/>
          <p:cNvCxnSpPr/>
          <p:nvPr/>
        </p:nvCxnSpPr>
        <p:spPr>
          <a:xfrm>
            <a:off x="2338296" y="4092266"/>
            <a:ext cx="3757704" cy="0"/>
          </a:xfrm>
          <a:prstGeom prst="straightConnector1">
            <a:avLst/>
          </a:prstGeom>
          <a:ln w="28575">
            <a:tailEnd type="triangle"/>
          </a:ln>
        </p:spPr>
        <p:style>
          <a:lnRef idx="1">
            <a:schemeClr val="accent6"/>
          </a:lnRef>
          <a:fillRef idx="0">
            <a:schemeClr val="accent6"/>
          </a:fillRef>
          <a:effectRef idx="0">
            <a:schemeClr val="accent6"/>
          </a:effectRef>
          <a:fontRef idx="minor">
            <a:schemeClr val="tx1"/>
          </a:fontRef>
        </p:style>
      </p:cxnSp>
      <p:cxnSp>
        <p:nvCxnSpPr>
          <p:cNvPr id="42" name="直線單箭頭接點 41"/>
          <p:cNvCxnSpPr/>
          <p:nvPr/>
        </p:nvCxnSpPr>
        <p:spPr>
          <a:xfrm flipV="1">
            <a:off x="6423038" y="3677264"/>
            <a:ext cx="4118838" cy="415002"/>
          </a:xfrm>
          <a:prstGeom prst="straightConnector1">
            <a:avLst/>
          </a:prstGeom>
          <a:ln w="28575">
            <a:tailEnd type="triangle"/>
          </a:ln>
        </p:spPr>
        <p:style>
          <a:lnRef idx="1">
            <a:schemeClr val="accent6"/>
          </a:lnRef>
          <a:fillRef idx="0">
            <a:schemeClr val="accent6"/>
          </a:fillRef>
          <a:effectRef idx="0">
            <a:schemeClr val="accent6"/>
          </a:effectRef>
          <a:fontRef idx="minor">
            <a:schemeClr val="tx1"/>
          </a:fontRef>
        </p:style>
      </p:cxnSp>
      <p:cxnSp>
        <p:nvCxnSpPr>
          <p:cNvPr id="47" name="直線單箭頭接點 46"/>
          <p:cNvCxnSpPr/>
          <p:nvPr/>
        </p:nvCxnSpPr>
        <p:spPr>
          <a:xfrm>
            <a:off x="2338296" y="4312914"/>
            <a:ext cx="3757704" cy="0"/>
          </a:xfrm>
          <a:prstGeom prst="straightConnector1">
            <a:avLst/>
          </a:prstGeom>
          <a:ln w="28575">
            <a:solidFill>
              <a:srgbClr val="FFFF00"/>
            </a:solidFill>
            <a:tailEnd type="triangle"/>
          </a:ln>
        </p:spPr>
        <p:style>
          <a:lnRef idx="1">
            <a:schemeClr val="accent6"/>
          </a:lnRef>
          <a:fillRef idx="0">
            <a:schemeClr val="accent6"/>
          </a:fillRef>
          <a:effectRef idx="0">
            <a:schemeClr val="accent6"/>
          </a:effectRef>
          <a:fontRef idx="minor">
            <a:schemeClr val="tx1"/>
          </a:fontRef>
        </p:style>
      </p:cxnSp>
      <p:cxnSp>
        <p:nvCxnSpPr>
          <p:cNvPr id="48" name="直線單箭頭接點 47"/>
          <p:cNvCxnSpPr/>
          <p:nvPr/>
        </p:nvCxnSpPr>
        <p:spPr>
          <a:xfrm>
            <a:off x="6421249" y="4312913"/>
            <a:ext cx="4208515" cy="721365"/>
          </a:xfrm>
          <a:prstGeom prst="straightConnector1">
            <a:avLst/>
          </a:prstGeom>
          <a:ln w="28575">
            <a:solidFill>
              <a:srgbClr val="FFFF00"/>
            </a:solidFill>
            <a:tailEnd type="triangle"/>
          </a:ln>
        </p:spPr>
        <p:style>
          <a:lnRef idx="1">
            <a:schemeClr val="accent6"/>
          </a:lnRef>
          <a:fillRef idx="0">
            <a:schemeClr val="accent6"/>
          </a:fillRef>
          <a:effectRef idx="0">
            <a:schemeClr val="accent6"/>
          </a:effectRef>
          <a:fontRef idx="minor">
            <a:schemeClr val="tx1"/>
          </a:fontRef>
        </p:style>
      </p:cxnSp>
      <p:sp>
        <p:nvSpPr>
          <p:cNvPr id="51" name="文字方塊 50"/>
          <p:cNvSpPr txBox="1"/>
          <p:nvPr/>
        </p:nvSpPr>
        <p:spPr>
          <a:xfrm>
            <a:off x="3707635" y="3646171"/>
            <a:ext cx="1178528" cy="369332"/>
          </a:xfrm>
          <a:prstGeom prst="rect">
            <a:avLst/>
          </a:prstGeom>
          <a:noFill/>
          <a:ln>
            <a:solidFill>
              <a:schemeClr val="tx1"/>
            </a:solidFill>
          </a:ln>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1 time-slot</a:t>
            </a:r>
            <a:endParaRPr lang="zh-TW" altLang="en-US" dirty="0">
              <a:latin typeface="Times New Roman" panose="02020603050405020304" pitchFamily="18" charset="0"/>
              <a:cs typeface="Times New Roman" panose="02020603050405020304" pitchFamily="18" charset="0"/>
            </a:endParaRPr>
          </a:p>
        </p:txBody>
      </p:sp>
      <p:sp>
        <p:nvSpPr>
          <p:cNvPr id="52" name="文字方塊 51"/>
          <p:cNvSpPr txBox="1"/>
          <p:nvPr/>
        </p:nvSpPr>
        <p:spPr>
          <a:xfrm rot="21239135">
            <a:off x="7601718" y="3441448"/>
            <a:ext cx="1178528" cy="369332"/>
          </a:xfrm>
          <a:prstGeom prst="rect">
            <a:avLst/>
          </a:prstGeom>
          <a:noFill/>
          <a:ln>
            <a:solidFill>
              <a:schemeClr val="tx1"/>
            </a:solidFill>
          </a:ln>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1 time-slot</a:t>
            </a:r>
            <a:endParaRPr lang="zh-TW" altLang="en-US" dirty="0">
              <a:latin typeface="Times New Roman" panose="02020603050405020304" pitchFamily="18" charset="0"/>
              <a:cs typeface="Times New Roman" panose="02020603050405020304" pitchFamily="18" charset="0"/>
            </a:endParaRPr>
          </a:p>
        </p:txBody>
      </p:sp>
      <p:sp>
        <p:nvSpPr>
          <p:cNvPr id="53" name="文字方塊 52"/>
          <p:cNvSpPr txBox="1"/>
          <p:nvPr/>
        </p:nvSpPr>
        <p:spPr>
          <a:xfrm>
            <a:off x="3707635" y="4488929"/>
            <a:ext cx="1178528" cy="369332"/>
          </a:xfrm>
          <a:prstGeom prst="rect">
            <a:avLst/>
          </a:prstGeom>
          <a:noFill/>
          <a:ln>
            <a:solidFill>
              <a:schemeClr val="tx1"/>
            </a:solidFill>
          </a:ln>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1 time-slot</a:t>
            </a:r>
            <a:endParaRPr lang="zh-TW" altLang="en-US" dirty="0">
              <a:latin typeface="Times New Roman" panose="02020603050405020304" pitchFamily="18" charset="0"/>
              <a:cs typeface="Times New Roman" panose="02020603050405020304" pitchFamily="18" charset="0"/>
            </a:endParaRPr>
          </a:p>
        </p:txBody>
      </p:sp>
      <p:sp>
        <p:nvSpPr>
          <p:cNvPr id="54" name="文字方塊 53"/>
          <p:cNvSpPr txBox="1"/>
          <p:nvPr/>
        </p:nvSpPr>
        <p:spPr>
          <a:xfrm rot="538034">
            <a:off x="7596243" y="4763187"/>
            <a:ext cx="1178528" cy="369332"/>
          </a:xfrm>
          <a:prstGeom prst="rect">
            <a:avLst/>
          </a:prstGeom>
          <a:noFill/>
          <a:ln>
            <a:solidFill>
              <a:schemeClr val="tx1"/>
            </a:solidFill>
          </a:ln>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1 time-slot</a:t>
            </a:r>
            <a:endParaRPr lang="zh-TW" altLang="en-US" dirty="0">
              <a:latin typeface="Times New Roman" panose="02020603050405020304" pitchFamily="18" charset="0"/>
              <a:cs typeface="Times New Roman" panose="02020603050405020304" pitchFamily="18" charset="0"/>
            </a:endParaRPr>
          </a:p>
        </p:txBody>
      </p:sp>
      <p:cxnSp>
        <p:nvCxnSpPr>
          <p:cNvPr id="57" name="直線單箭頭接點 56"/>
          <p:cNvCxnSpPr/>
          <p:nvPr/>
        </p:nvCxnSpPr>
        <p:spPr>
          <a:xfrm>
            <a:off x="2338296" y="4225159"/>
            <a:ext cx="375770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線單箭頭接點 58"/>
          <p:cNvCxnSpPr/>
          <p:nvPr/>
        </p:nvCxnSpPr>
        <p:spPr>
          <a:xfrm flipV="1">
            <a:off x="6350506" y="3677265"/>
            <a:ext cx="4191370" cy="55492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線單箭頭接點 61"/>
          <p:cNvCxnSpPr/>
          <p:nvPr/>
        </p:nvCxnSpPr>
        <p:spPr>
          <a:xfrm>
            <a:off x="6403863" y="4245720"/>
            <a:ext cx="4225901" cy="7651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5" name="橢圓 64"/>
          <p:cNvSpPr/>
          <p:nvPr/>
        </p:nvSpPr>
        <p:spPr>
          <a:xfrm>
            <a:off x="5612524" y="3538668"/>
            <a:ext cx="1324304" cy="1319593"/>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7" name="直線接點 66"/>
          <p:cNvCxnSpPr/>
          <p:nvPr/>
        </p:nvCxnSpPr>
        <p:spPr>
          <a:xfrm flipH="1">
            <a:off x="6039575" y="4858261"/>
            <a:ext cx="232331" cy="56627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68" name="圓角矩形 67"/>
          <p:cNvSpPr/>
          <p:nvPr/>
        </p:nvSpPr>
        <p:spPr>
          <a:xfrm>
            <a:off x="3759107" y="5424532"/>
            <a:ext cx="4673785" cy="1311538"/>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中繼的兩階段選擇</a:t>
            </a:r>
            <a:r>
              <a:rPr lang="en-US" altLang="zh-TW"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marL="800100" lvl="1" indent="-342900">
              <a:buFont typeface="+mj-lt"/>
              <a:buAutoNum type="arabicPeriod"/>
            </a:pPr>
            <a:r>
              <a:rPr lang="zh-TW" altLang="en-US"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選擇</a:t>
            </a:r>
            <a:r>
              <a:rPr lang="en-US" altLang="zh-TW" dirty="0" err="1"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QoS</a:t>
            </a:r>
            <a:r>
              <a:rPr lang="zh-TW" altLang="en-US"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合</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格</a:t>
            </a:r>
            <a:r>
              <a:rPr lang="zh-TW" altLang="en-US"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的用戶</a:t>
            </a:r>
            <a:endParaRPr lang="en-US" altLang="zh-TW"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800100" lvl="1" indent="-342900">
              <a:buFont typeface="+mj-lt"/>
              <a:buAutoNum type="arabicPeriod"/>
            </a:pPr>
            <a:r>
              <a:rPr lang="zh-TW" altLang="en-US"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從這些用戶裡選擇出</a:t>
            </a:r>
            <a:r>
              <a:rPr lang="en-US" altLang="zh-TW"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Data Rate</a:t>
            </a:r>
            <a:r>
              <a:rPr lang="zh-TW" altLang="en-US"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最高的當中繼用戶</a:t>
            </a:r>
            <a:endPar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64948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1"/>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48"/>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2"/>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62"/>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59"/>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5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67"/>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6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5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5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1" presetClass="exit" presetSubtype="0" fill="hold" grpId="2" nodeType="withEffect">
                                  <p:stCondLst>
                                    <p:cond delay="0"/>
                                  </p:stCondLst>
                                  <p:childTnLst>
                                    <p:set>
                                      <p:cBhvr>
                                        <p:cTn id="68" dur="1" fill="hold">
                                          <p:stCondLst>
                                            <p:cond delay="0"/>
                                          </p:stCondLst>
                                        </p:cTn>
                                        <p:tgtEl>
                                          <p:spTgt spid="53"/>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47"/>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41"/>
                                        </p:tgtEl>
                                        <p:attrNameLst>
                                          <p:attrName>style.visibility</p:attrName>
                                        </p:attrNameLst>
                                      </p:cBhvr>
                                      <p:to>
                                        <p:strVal val="hidden"/>
                                      </p:to>
                                    </p:set>
                                  </p:childTnLst>
                                </p:cTn>
                              </p:par>
                              <p:par>
                                <p:cTn id="73" presetID="1" presetClass="exit" presetSubtype="0" fill="hold" grpId="2" nodeType="withEffect">
                                  <p:stCondLst>
                                    <p:cond delay="0"/>
                                  </p:stCondLst>
                                  <p:childTnLst>
                                    <p:set>
                                      <p:cBhvr>
                                        <p:cTn id="74" dur="1" fill="hold">
                                          <p:stCondLst>
                                            <p:cond delay="0"/>
                                          </p:stCondLst>
                                        </p:cTn>
                                        <p:tgtEl>
                                          <p:spTgt spid="54"/>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42"/>
                                        </p:tgtEl>
                                        <p:attrNameLst>
                                          <p:attrName>style.visibility</p:attrName>
                                        </p:attrNameLst>
                                      </p:cBhvr>
                                      <p:to>
                                        <p:strVal val="hidden"/>
                                      </p:to>
                                    </p:set>
                                  </p:childTnLst>
                                </p:cTn>
                              </p:par>
                              <p:par>
                                <p:cTn id="77" presetID="1" presetClass="exit" presetSubtype="0" fill="hold" grpId="2" nodeType="withEffect">
                                  <p:stCondLst>
                                    <p:cond delay="0"/>
                                  </p:stCondLst>
                                  <p:childTnLst>
                                    <p:set>
                                      <p:cBhvr>
                                        <p:cTn id="78" dur="1" fill="hold">
                                          <p:stCondLst>
                                            <p:cond delay="0"/>
                                          </p:stCondLst>
                                        </p:cTn>
                                        <p:tgtEl>
                                          <p:spTgt spid="39"/>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48"/>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1" nodeType="clickEffect">
                                  <p:stCondLst>
                                    <p:cond delay="0"/>
                                  </p:stCondLst>
                                  <p:childTnLst>
                                    <p:set>
                                      <p:cBhvr>
                                        <p:cTn id="84" dur="1" fill="hold">
                                          <p:stCondLst>
                                            <p:cond delay="0"/>
                                          </p:stCondLst>
                                        </p:cTn>
                                        <p:tgtEl>
                                          <p:spTgt spid="6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7"/>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39" grpId="0" animBg="1"/>
      <p:bldP spid="39" grpId="1" animBg="1"/>
      <p:bldP spid="39" grpId="2" animBg="1"/>
      <p:bldP spid="51" grpId="0" animBg="1"/>
      <p:bldP spid="51" grpId="1" animBg="1"/>
      <p:bldP spid="52" grpId="0" animBg="1"/>
      <p:bldP spid="52" grpId="1" animBg="1"/>
      <p:bldP spid="53" grpId="0" animBg="1"/>
      <p:bldP spid="53" grpId="1" animBg="1"/>
      <p:bldP spid="53" grpId="2" animBg="1"/>
      <p:bldP spid="54" grpId="0" animBg="1"/>
      <p:bldP spid="54" grpId="1" animBg="1"/>
      <p:bldP spid="54" grpId="2" animBg="1"/>
      <p:bldP spid="65" grpId="0" animBg="1"/>
      <p:bldP spid="65" grpId="1" animBg="1"/>
      <p:bldP spid="68" grpId="0" animBg="1"/>
      <p:bldP spid="6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latin typeface="標楷體" panose="03000509000000000000" pitchFamily="65" charset="-120"/>
                <a:ea typeface="標楷體" panose="03000509000000000000" pitchFamily="65" charset="-120"/>
              </a:rPr>
              <a:t>參考文獻</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71500" y="1851750"/>
            <a:ext cx="11049000" cy="4351338"/>
          </a:xfrm>
        </p:spPr>
        <p:txBody>
          <a:bodyPr/>
          <a:lstStyle/>
          <a:p>
            <a:pPr marL="0" indent="0">
              <a:buNone/>
            </a:pPr>
            <a:r>
              <a:rPr lang="en-US" altLang="zh-TW" dirty="0" smtClean="0">
                <a:latin typeface="Times New Roman" panose="02020603050405020304" pitchFamily="18" charset="0"/>
                <a:cs typeface="Times New Roman" panose="02020603050405020304" pitchFamily="18" charset="0"/>
              </a:rPr>
              <a:t>[1]</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Z.</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Ding, X. Lei, G. </a:t>
            </a:r>
            <a:r>
              <a:rPr lang="en-US" altLang="zh-TW" dirty="0" err="1" smtClean="0">
                <a:latin typeface="Times New Roman" panose="02020603050405020304" pitchFamily="18" charset="0"/>
                <a:cs typeface="Times New Roman" panose="02020603050405020304" pitchFamily="18" charset="0"/>
              </a:rPr>
              <a:t>Karagiannidis</a:t>
            </a:r>
            <a:r>
              <a:rPr lang="en-US" altLang="zh-TW" dirty="0" smtClean="0">
                <a:latin typeface="Times New Roman" panose="02020603050405020304" pitchFamily="18" charset="0"/>
                <a:cs typeface="Times New Roman" panose="02020603050405020304" pitchFamily="18" charset="0"/>
              </a:rPr>
              <a:t>, R. </a:t>
            </a:r>
            <a:r>
              <a:rPr lang="en-US" altLang="zh-TW" dirty="0" err="1" smtClean="0">
                <a:latin typeface="Times New Roman" panose="02020603050405020304" pitchFamily="18" charset="0"/>
                <a:cs typeface="Times New Roman" panose="02020603050405020304" pitchFamily="18" charset="0"/>
              </a:rPr>
              <a:t>Schober</a:t>
            </a:r>
            <a:r>
              <a:rPr lang="en-US" altLang="zh-TW" dirty="0" smtClean="0">
                <a:latin typeface="Times New Roman" panose="02020603050405020304" pitchFamily="18" charset="0"/>
                <a:cs typeface="Times New Roman" panose="02020603050405020304" pitchFamily="18" charset="0"/>
              </a:rPr>
              <a:t>, J. Yuan and V. Bhargava,   </a:t>
            </a:r>
          </a:p>
          <a:p>
            <a:pPr marL="0" indent="0">
              <a:buNone/>
            </a:pPr>
            <a:r>
              <a:rPr lang="en-US" altLang="zh-TW" dirty="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A Survey on Non-Orthogonal Multiple Access for 5G Networks: </a:t>
            </a:r>
            <a:endParaRPr lang="en-US" altLang="zh-TW" dirty="0" smtClean="0">
              <a:latin typeface="Times New Roman" panose="02020603050405020304" pitchFamily="18" charset="0"/>
              <a:cs typeface="Times New Roman" panose="02020603050405020304" pitchFamily="18" charset="0"/>
            </a:endParaRPr>
          </a:p>
          <a:p>
            <a:pPr marL="0" indent="0">
              <a:buNone/>
            </a:pPr>
            <a:r>
              <a:rPr lang="en-US" altLang="zh-TW" dirty="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     Research </a:t>
            </a:r>
            <a:r>
              <a:rPr lang="en-US" altLang="zh-TW" dirty="0">
                <a:latin typeface="Times New Roman" panose="02020603050405020304" pitchFamily="18" charset="0"/>
                <a:cs typeface="Times New Roman" panose="02020603050405020304" pitchFamily="18" charset="0"/>
              </a:rPr>
              <a:t>Challenges and Future </a:t>
            </a:r>
            <a:r>
              <a:rPr lang="en-US" altLang="zh-TW" dirty="0" smtClean="0">
                <a:latin typeface="Times New Roman" panose="02020603050405020304" pitchFamily="18" charset="0"/>
                <a:cs typeface="Times New Roman" panose="02020603050405020304" pitchFamily="18" charset="0"/>
              </a:rPr>
              <a:t>Trends,” IEEE </a:t>
            </a:r>
            <a:r>
              <a:rPr lang="en-US" altLang="zh-TW" dirty="0">
                <a:latin typeface="Times New Roman" panose="02020603050405020304" pitchFamily="18" charset="0"/>
                <a:cs typeface="Times New Roman" panose="02020603050405020304" pitchFamily="18" charset="0"/>
              </a:rPr>
              <a:t>Journal on Selected </a:t>
            </a:r>
            <a:endParaRPr lang="en-US" altLang="zh-TW" dirty="0" smtClean="0">
              <a:latin typeface="Times New Roman" panose="02020603050405020304" pitchFamily="18" charset="0"/>
              <a:cs typeface="Times New Roman" panose="02020603050405020304" pitchFamily="18" charset="0"/>
            </a:endParaRPr>
          </a:p>
          <a:p>
            <a:pPr marL="0" indent="0">
              <a:buNone/>
            </a:pPr>
            <a:r>
              <a:rPr lang="en-US" altLang="zh-TW" dirty="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     Areas </a:t>
            </a:r>
            <a:r>
              <a:rPr lang="en-US" altLang="zh-TW" dirty="0">
                <a:latin typeface="Times New Roman" panose="02020603050405020304" pitchFamily="18" charset="0"/>
                <a:cs typeface="Times New Roman" panose="02020603050405020304" pitchFamily="18" charset="0"/>
              </a:rPr>
              <a:t>in </a:t>
            </a:r>
            <a:r>
              <a:rPr lang="en-US" altLang="zh-TW" dirty="0" smtClean="0">
                <a:latin typeface="Times New Roman" panose="02020603050405020304" pitchFamily="18" charset="0"/>
                <a:cs typeface="Times New Roman" panose="02020603050405020304" pitchFamily="18" charset="0"/>
              </a:rPr>
              <a:t>Communications, Vol. 35, no.10, pp. 2181-2195</a:t>
            </a:r>
            <a:r>
              <a:rPr lang="en-US" altLang="zh-TW" dirty="0">
                <a:latin typeface="Times New Roman" panose="02020603050405020304" pitchFamily="18" charset="0"/>
                <a:cs typeface="Times New Roman" panose="02020603050405020304" pitchFamily="18" charset="0"/>
              </a:rPr>
              <a:t>, Oct. </a:t>
            </a:r>
            <a:r>
              <a:rPr lang="en-US" altLang="zh-TW" dirty="0" smtClean="0">
                <a:latin typeface="Times New Roman" panose="02020603050405020304" pitchFamily="18" charset="0"/>
                <a:cs typeface="Times New Roman" panose="02020603050405020304" pitchFamily="18" charset="0"/>
              </a:rPr>
              <a:t>2017.</a:t>
            </a:r>
            <a:endParaRPr lang="zh-TW" altLang="en-US" dirty="0">
              <a:latin typeface="Times New Roman" panose="02020603050405020304" pitchFamily="18" charset="0"/>
              <a:cs typeface="Times New Roman" panose="02020603050405020304" pitchFamily="18" charset="0"/>
            </a:endParaRPr>
          </a:p>
          <a:p>
            <a:pPr marL="0" indent="0">
              <a:buNone/>
            </a:pP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6569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3"/>
          <p:cNvGrpSpPr/>
          <p:nvPr/>
        </p:nvGrpSpPr>
        <p:grpSpPr>
          <a:xfrm>
            <a:off x="4266867" y="-1050016"/>
            <a:ext cx="7560368" cy="7573011"/>
            <a:chOff x="1088520" y="-942975"/>
            <a:chExt cx="7560368" cy="7573011"/>
          </a:xfrm>
        </p:grpSpPr>
        <p:sp>
          <p:nvSpPr>
            <p:cNvPr id="5" name="文字方塊 4"/>
            <p:cNvSpPr txBox="1"/>
            <p:nvPr/>
          </p:nvSpPr>
          <p:spPr>
            <a:xfrm>
              <a:off x="6379508" y="4715647"/>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RRH-H</a:t>
              </a:r>
              <a:endParaRPr lang="zh-TW" altLang="en-US" sz="1200" dirty="0">
                <a:latin typeface="Times New Roman" panose="02020603050405020304" pitchFamily="18" charset="0"/>
                <a:cs typeface="Times New Roman" panose="02020603050405020304" pitchFamily="18" charset="0"/>
              </a:endParaRPr>
            </a:p>
          </p:txBody>
        </p:sp>
        <p:sp>
          <p:nvSpPr>
            <p:cNvPr id="6" name="文字方塊 5"/>
            <p:cNvSpPr txBox="1"/>
            <p:nvPr/>
          </p:nvSpPr>
          <p:spPr>
            <a:xfrm>
              <a:off x="2782869" y="4723159"/>
              <a:ext cx="65434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RRH-C</a:t>
              </a:r>
              <a:endParaRPr lang="zh-TW" altLang="en-US" sz="1200" dirty="0">
                <a:latin typeface="Times New Roman" panose="02020603050405020304" pitchFamily="18" charset="0"/>
                <a:cs typeface="Times New Roman" panose="02020603050405020304" pitchFamily="18" charset="0"/>
              </a:endParaRPr>
            </a:p>
          </p:txBody>
        </p:sp>
        <p:pic>
          <p:nvPicPr>
            <p:cNvPr id="7" name="圖片 6"/>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1399943" y="-942975"/>
              <a:ext cx="7048857" cy="5739778"/>
            </a:xfrm>
            <a:prstGeom prst="rect">
              <a:avLst/>
            </a:prstGeom>
            <a:ln>
              <a:noFill/>
            </a:ln>
          </p:spPr>
        </p:pic>
        <p:cxnSp>
          <p:nvCxnSpPr>
            <p:cNvPr id="8" name="直線接點 7"/>
            <p:cNvCxnSpPr/>
            <p:nvPr/>
          </p:nvCxnSpPr>
          <p:spPr>
            <a:xfrm>
              <a:off x="3069921" y="3917092"/>
              <a:ext cx="3645861" cy="13395"/>
            </a:xfrm>
            <a:prstGeom prst="line">
              <a:avLst/>
            </a:prstGeom>
            <a:ln w="19050"/>
          </p:spPr>
          <p:style>
            <a:lnRef idx="1">
              <a:schemeClr val="dk1"/>
            </a:lnRef>
            <a:fillRef idx="0">
              <a:schemeClr val="dk1"/>
            </a:fillRef>
            <a:effectRef idx="0">
              <a:schemeClr val="dk1"/>
            </a:effectRef>
            <a:fontRef idx="minor">
              <a:schemeClr val="tx1"/>
            </a:fontRef>
          </p:style>
        </p:cxnSp>
        <p:cxnSp>
          <p:nvCxnSpPr>
            <p:cNvPr id="9" name="直線接點 8"/>
            <p:cNvCxnSpPr/>
            <p:nvPr/>
          </p:nvCxnSpPr>
          <p:spPr>
            <a:xfrm flipH="1" flipV="1">
              <a:off x="4920788" y="1970918"/>
              <a:ext cx="419785" cy="314682"/>
            </a:xfrm>
            <a:prstGeom prst="line">
              <a:avLst/>
            </a:prstGeom>
            <a:ln w="19050"/>
          </p:spPr>
          <p:style>
            <a:lnRef idx="1">
              <a:schemeClr val="dk1"/>
            </a:lnRef>
            <a:fillRef idx="0">
              <a:schemeClr val="dk1"/>
            </a:fillRef>
            <a:effectRef idx="0">
              <a:schemeClr val="dk1"/>
            </a:effectRef>
            <a:fontRef idx="minor">
              <a:schemeClr val="tx1"/>
            </a:fontRef>
          </p:style>
        </p:cxnSp>
        <p:cxnSp>
          <p:nvCxnSpPr>
            <p:cNvPr id="10" name="直線接點 9"/>
            <p:cNvCxnSpPr/>
            <p:nvPr/>
          </p:nvCxnSpPr>
          <p:spPr>
            <a:xfrm>
              <a:off x="6919818" y="2045595"/>
              <a:ext cx="0" cy="249633"/>
            </a:xfrm>
            <a:prstGeom prst="line">
              <a:avLst/>
            </a:prstGeom>
            <a:ln w="19050"/>
          </p:spPr>
          <p:style>
            <a:lnRef idx="1">
              <a:schemeClr val="dk1"/>
            </a:lnRef>
            <a:fillRef idx="0">
              <a:schemeClr val="dk1"/>
            </a:fillRef>
            <a:effectRef idx="0">
              <a:schemeClr val="dk1"/>
            </a:effectRef>
            <a:fontRef idx="minor">
              <a:schemeClr val="tx1"/>
            </a:fontRef>
          </p:style>
        </p:cxnSp>
        <p:cxnSp>
          <p:nvCxnSpPr>
            <p:cNvPr id="11" name="直線接點 10"/>
            <p:cNvCxnSpPr/>
            <p:nvPr/>
          </p:nvCxnSpPr>
          <p:spPr>
            <a:xfrm>
              <a:off x="6241322" y="1434969"/>
              <a:ext cx="0" cy="187095"/>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直線接點 11"/>
            <p:cNvCxnSpPr/>
            <p:nvPr/>
          </p:nvCxnSpPr>
          <p:spPr>
            <a:xfrm flipH="1">
              <a:off x="4928050" y="1434878"/>
              <a:ext cx="368598" cy="458554"/>
            </a:xfrm>
            <a:prstGeom prst="line">
              <a:avLst/>
            </a:prstGeom>
            <a:ln w="19050"/>
          </p:spPr>
          <p:style>
            <a:lnRef idx="1">
              <a:schemeClr val="dk1"/>
            </a:lnRef>
            <a:fillRef idx="0">
              <a:schemeClr val="dk1"/>
            </a:fillRef>
            <a:effectRef idx="0">
              <a:schemeClr val="dk1"/>
            </a:effectRef>
            <a:fontRef idx="minor">
              <a:schemeClr val="tx1"/>
            </a:fontRef>
          </p:style>
        </p:cxnSp>
        <p:cxnSp>
          <p:nvCxnSpPr>
            <p:cNvPr id="13" name="直線接點 12"/>
            <p:cNvCxnSpPr/>
            <p:nvPr/>
          </p:nvCxnSpPr>
          <p:spPr>
            <a:xfrm flipH="1" flipV="1">
              <a:off x="4472755" y="1433360"/>
              <a:ext cx="391160" cy="451207"/>
            </a:xfrm>
            <a:prstGeom prst="line">
              <a:avLst/>
            </a:prstGeom>
            <a:ln w="19050"/>
          </p:spPr>
          <p:style>
            <a:lnRef idx="1">
              <a:schemeClr val="dk1"/>
            </a:lnRef>
            <a:fillRef idx="0">
              <a:schemeClr val="dk1"/>
            </a:fillRef>
            <a:effectRef idx="0">
              <a:schemeClr val="dk1"/>
            </a:effectRef>
            <a:fontRef idx="minor">
              <a:schemeClr val="tx1"/>
            </a:fontRef>
          </p:style>
        </p:cxnSp>
        <p:cxnSp>
          <p:nvCxnSpPr>
            <p:cNvPr id="14" name="直線接點 13"/>
            <p:cNvCxnSpPr/>
            <p:nvPr/>
          </p:nvCxnSpPr>
          <p:spPr>
            <a:xfrm>
              <a:off x="3392857" y="1433880"/>
              <a:ext cx="0" cy="225083"/>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直線接點 14"/>
            <p:cNvCxnSpPr/>
            <p:nvPr/>
          </p:nvCxnSpPr>
          <p:spPr>
            <a:xfrm>
              <a:off x="2728077" y="2117966"/>
              <a:ext cx="0" cy="187718"/>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直線接點 15"/>
            <p:cNvCxnSpPr/>
            <p:nvPr/>
          </p:nvCxnSpPr>
          <p:spPr>
            <a:xfrm flipH="1">
              <a:off x="4486007" y="1934138"/>
              <a:ext cx="381284" cy="366002"/>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直線接點 16"/>
            <p:cNvCxnSpPr/>
            <p:nvPr/>
          </p:nvCxnSpPr>
          <p:spPr>
            <a:xfrm flipH="1">
              <a:off x="4245977" y="1917947"/>
              <a:ext cx="694768"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8" name="直線接點 17"/>
            <p:cNvCxnSpPr/>
            <p:nvPr/>
          </p:nvCxnSpPr>
          <p:spPr>
            <a:xfrm>
              <a:off x="4918213" y="1919251"/>
              <a:ext cx="546792" cy="0"/>
            </a:xfrm>
            <a:prstGeom prst="line">
              <a:avLst/>
            </a:prstGeom>
            <a:ln w="19050"/>
          </p:spPr>
          <p:style>
            <a:lnRef idx="1">
              <a:schemeClr val="dk1"/>
            </a:lnRef>
            <a:fillRef idx="0">
              <a:schemeClr val="dk1"/>
            </a:fillRef>
            <a:effectRef idx="0">
              <a:schemeClr val="dk1"/>
            </a:effectRef>
            <a:fontRef idx="minor">
              <a:schemeClr val="tx1"/>
            </a:fontRef>
          </p:style>
        </p:cxnSp>
        <p:sp>
          <p:nvSpPr>
            <p:cNvPr id="19" name="文字方塊 18"/>
            <p:cNvSpPr txBox="1"/>
            <p:nvPr/>
          </p:nvSpPr>
          <p:spPr>
            <a:xfrm>
              <a:off x="2236833" y="1030779"/>
              <a:ext cx="1088112" cy="307777"/>
            </a:xfrm>
            <a:prstGeom prst="rect">
              <a:avLst/>
            </a:prstGeom>
            <a:noFill/>
          </p:spPr>
          <p:txBody>
            <a:bodyPr wrap="square" rtlCol="0">
              <a:spAutoFit/>
            </a:bodyPr>
            <a:lstStyle/>
            <a:p>
              <a:r>
                <a:rPr lang="en-US" altLang="zh-TW" sz="1400" b="1" dirty="0">
                  <a:latin typeface="Times New Roman" panose="02020603050405020304" pitchFamily="18" charset="0"/>
                  <a:cs typeface="Times New Roman" panose="02020603050405020304" pitchFamily="18" charset="0"/>
                </a:rPr>
                <a:t>BBU</a:t>
              </a:r>
              <a:r>
                <a:rPr lang="zh-TW" altLang="en-US" sz="1400" b="1" dirty="0">
                  <a:latin typeface="Times New Roman" panose="02020603050405020304" pitchFamily="18" charset="0"/>
                  <a:cs typeface="Times New Roman" panose="02020603050405020304" pitchFamily="18" charset="0"/>
                </a:rPr>
                <a:t> </a:t>
              </a:r>
              <a:r>
                <a:rPr lang="en-US" altLang="zh-TW" sz="1400" b="1" dirty="0">
                  <a:latin typeface="Times New Roman" panose="02020603050405020304" pitchFamily="18" charset="0"/>
                  <a:cs typeface="Times New Roman" panose="02020603050405020304" pitchFamily="18" charset="0"/>
                </a:rPr>
                <a:t>Pool</a:t>
              </a:r>
              <a:endParaRPr lang="zh-TW" altLang="en-US" sz="1400" b="1" dirty="0">
                <a:latin typeface="Times New Roman" panose="02020603050405020304" pitchFamily="18" charset="0"/>
                <a:cs typeface="Times New Roman" panose="02020603050405020304" pitchFamily="18" charset="0"/>
              </a:endParaRPr>
            </a:p>
          </p:txBody>
        </p:sp>
        <p:sp>
          <p:nvSpPr>
            <p:cNvPr id="20" name="文字方塊 19"/>
            <p:cNvSpPr txBox="1"/>
            <p:nvPr/>
          </p:nvSpPr>
          <p:spPr>
            <a:xfrm>
              <a:off x="5146114" y="2694761"/>
              <a:ext cx="1551963" cy="307777"/>
            </a:xfrm>
            <a:prstGeom prst="rect">
              <a:avLst/>
            </a:prstGeom>
            <a:noFill/>
          </p:spPr>
          <p:txBody>
            <a:bodyPr wrap="none" rtlCol="0">
              <a:spAutoFit/>
            </a:bodyPr>
            <a:lstStyle/>
            <a:p>
              <a:r>
                <a:rPr lang="en-US" altLang="zh-TW" sz="1400" b="1" dirty="0">
                  <a:latin typeface="Times New Roman" panose="02020603050405020304" pitchFamily="18" charset="0"/>
                  <a:cs typeface="Times New Roman" panose="02020603050405020304" pitchFamily="18" charset="0"/>
                </a:rPr>
                <a:t>Front-End Server</a:t>
              </a:r>
              <a:endParaRPr lang="zh-TW" altLang="en-US" sz="1400" b="1" dirty="0">
                <a:latin typeface="Times New Roman" panose="02020603050405020304" pitchFamily="18" charset="0"/>
                <a:cs typeface="Times New Roman" panose="02020603050405020304" pitchFamily="18" charset="0"/>
              </a:endParaRPr>
            </a:p>
          </p:txBody>
        </p:sp>
        <p:cxnSp>
          <p:nvCxnSpPr>
            <p:cNvPr id="21" name="直線接點 20"/>
            <p:cNvCxnSpPr/>
            <p:nvPr/>
          </p:nvCxnSpPr>
          <p:spPr>
            <a:xfrm flipH="1">
              <a:off x="2720594" y="2295228"/>
              <a:ext cx="177097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2" name="直線接點 21"/>
            <p:cNvCxnSpPr/>
            <p:nvPr/>
          </p:nvCxnSpPr>
          <p:spPr>
            <a:xfrm flipH="1">
              <a:off x="3392857" y="1434823"/>
              <a:ext cx="1093744"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直線接點 22"/>
            <p:cNvCxnSpPr/>
            <p:nvPr/>
          </p:nvCxnSpPr>
          <p:spPr>
            <a:xfrm flipH="1">
              <a:off x="5288916" y="1433880"/>
              <a:ext cx="961713" cy="2703"/>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直線接點 23"/>
            <p:cNvCxnSpPr/>
            <p:nvPr/>
          </p:nvCxnSpPr>
          <p:spPr>
            <a:xfrm flipH="1">
              <a:off x="5327241" y="2286417"/>
              <a:ext cx="1605022"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直線接點 24">
              <a:extLst>
                <a:ext uri="{FF2B5EF4-FFF2-40B4-BE49-F238E27FC236}">
                  <a16:creationId xmlns:a16="http://schemas.microsoft.com/office/drawing/2014/main" id="{11019D02-693E-46A6-90CA-738575FA4BC5}"/>
                </a:ext>
              </a:extLst>
            </p:cNvPr>
            <p:cNvCxnSpPr>
              <a:cxnSpLocks/>
              <a:stCxn id="27" idx="0"/>
            </p:cNvCxnSpPr>
            <p:nvPr/>
          </p:nvCxnSpPr>
          <p:spPr>
            <a:xfrm flipH="1" flipV="1">
              <a:off x="4895707" y="1917947"/>
              <a:ext cx="49971" cy="1868744"/>
            </a:xfrm>
            <a:prstGeom prst="line">
              <a:avLst/>
            </a:prstGeom>
            <a:ln w="19050"/>
          </p:spPr>
          <p:style>
            <a:lnRef idx="1">
              <a:schemeClr val="dk1"/>
            </a:lnRef>
            <a:fillRef idx="0">
              <a:schemeClr val="dk1"/>
            </a:fillRef>
            <a:effectRef idx="0">
              <a:schemeClr val="dk1"/>
            </a:effectRef>
            <a:fontRef idx="minor">
              <a:schemeClr val="tx1"/>
            </a:fontRef>
          </p:style>
        </p:cxnSp>
        <p:pic>
          <p:nvPicPr>
            <p:cNvPr id="26" name="圖片 25"/>
            <p:cNvPicPr>
              <a:picLocks noChangeAspect="1"/>
            </p:cNvPicPr>
            <p:nvPr/>
          </p:nvPicPr>
          <p:blipFill>
            <a:blip r:embed="rId5"/>
            <a:stretch>
              <a:fillRect/>
            </a:stretch>
          </p:blipFill>
          <p:spPr>
            <a:xfrm>
              <a:off x="4790153" y="3536075"/>
              <a:ext cx="300988" cy="210634"/>
            </a:xfrm>
            <a:prstGeom prst="rect">
              <a:avLst/>
            </a:prstGeom>
          </p:spPr>
        </p:pic>
        <p:pic>
          <p:nvPicPr>
            <p:cNvPr id="27" name="Picture 4" descr="「router icon」的圖片搜尋結果">
              <a:extLst>
                <a:ext uri="{FF2B5EF4-FFF2-40B4-BE49-F238E27FC236}">
                  <a16:creationId xmlns:a16="http://schemas.microsoft.com/office/drawing/2014/main" id="{BAA87777-1C37-408D-81A2-E55C541F86C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3070" y="3786691"/>
              <a:ext cx="405215" cy="237042"/>
            </a:xfrm>
            <a:prstGeom prst="rect">
              <a:avLst/>
            </a:prstGeom>
            <a:noFill/>
            <a:extLst>
              <a:ext uri="{909E8E84-426E-40DD-AFC4-6F175D3DCCD1}">
                <a14:hiddenFill xmlns:a14="http://schemas.microsoft.com/office/drawing/2010/main">
                  <a:solidFill>
                    <a:srgbClr val="FFFFFF"/>
                  </a:solidFill>
                </a14:hiddenFill>
              </a:ext>
            </a:extLst>
          </p:spPr>
        </p:pic>
        <p:pic>
          <p:nvPicPr>
            <p:cNvPr id="28" name="圖片 27">
              <a:extLst>
                <a:ext uri="{FF2B5EF4-FFF2-40B4-BE49-F238E27FC236}">
                  <a16:creationId xmlns:a16="http://schemas.microsoft.com/office/drawing/2014/main" id="{AF16D155-FE49-460B-ADE2-AFEA5CDD695B}"/>
                </a:ext>
              </a:extLst>
            </p:cNvPr>
            <p:cNvPicPr>
              <a:picLocks noChangeAspect="1"/>
            </p:cNvPicPr>
            <p:nvPr/>
          </p:nvPicPr>
          <p:blipFill>
            <a:blip r:embed="rId5"/>
            <a:stretch>
              <a:fillRect/>
            </a:stretch>
          </p:blipFill>
          <p:spPr>
            <a:xfrm>
              <a:off x="3360782" y="3823319"/>
              <a:ext cx="280313" cy="196165"/>
            </a:xfrm>
            <a:prstGeom prst="rect">
              <a:avLst/>
            </a:prstGeom>
          </p:spPr>
        </p:pic>
        <p:pic>
          <p:nvPicPr>
            <p:cNvPr id="29" name="圖片 28">
              <a:extLst>
                <a:ext uri="{FF2B5EF4-FFF2-40B4-BE49-F238E27FC236}">
                  <a16:creationId xmlns:a16="http://schemas.microsoft.com/office/drawing/2014/main" id="{AF16D155-FE49-460B-ADE2-AFEA5CDD695B}"/>
                </a:ext>
              </a:extLst>
            </p:cNvPr>
            <p:cNvPicPr>
              <a:picLocks noChangeAspect="1"/>
            </p:cNvPicPr>
            <p:nvPr/>
          </p:nvPicPr>
          <p:blipFill>
            <a:blip r:embed="rId5"/>
            <a:stretch>
              <a:fillRect/>
            </a:stretch>
          </p:blipFill>
          <p:spPr>
            <a:xfrm>
              <a:off x="6137787" y="3804046"/>
              <a:ext cx="280313" cy="196165"/>
            </a:xfrm>
            <a:prstGeom prst="rect">
              <a:avLst/>
            </a:prstGeom>
          </p:spPr>
        </p:pic>
        <p:pic>
          <p:nvPicPr>
            <p:cNvPr id="30" name="Picture 4" descr="「router icon」的圖片搜尋結果">
              <a:extLst>
                <a:ext uri="{FF2B5EF4-FFF2-40B4-BE49-F238E27FC236}">
                  <a16:creationId xmlns:a16="http://schemas.microsoft.com/office/drawing/2014/main" id="{BAA87777-1C37-408D-81A2-E55C541F86C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42236" y="3786691"/>
              <a:ext cx="405215" cy="23704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router icon」的圖片搜尋結果">
              <a:extLst>
                <a:ext uri="{FF2B5EF4-FFF2-40B4-BE49-F238E27FC236}">
                  <a16:creationId xmlns:a16="http://schemas.microsoft.com/office/drawing/2014/main" id="{BAA87777-1C37-408D-81A2-E55C541F86C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1380" y="3801204"/>
              <a:ext cx="405215" cy="237042"/>
            </a:xfrm>
            <a:prstGeom prst="rect">
              <a:avLst/>
            </a:prstGeom>
            <a:noFill/>
            <a:extLst>
              <a:ext uri="{909E8E84-426E-40DD-AFC4-6F175D3DCCD1}">
                <a14:hiddenFill xmlns:a14="http://schemas.microsoft.com/office/drawing/2010/main">
                  <a:solidFill>
                    <a:srgbClr val="FFFFFF"/>
                  </a:solidFill>
                </a14:hiddenFill>
              </a:ext>
            </a:extLst>
          </p:spPr>
        </p:pic>
        <p:sp>
          <p:nvSpPr>
            <p:cNvPr id="32" name="文字方塊 31"/>
            <p:cNvSpPr txBox="1"/>
            <p:nvPr/>
          </p:nvSpPr>
          <p:spPr>
            <a:xfrm>
              <a:off x="2604455" y="3352012"/>
              <a:ext cx="1025692" cy="307777"/>
            </a:xfrm>
            <a:prstGeom prst="rect">
              <a:avLst/>
            </a:prstGeom>
            <a:noFill/>
          </p:spPr>
          <p:txBody>
            <a:bodyPr wrap="square" rtlCol="0">
              <a:spAutoFit/>
            </a:bodyPr>
            <a:lstStyle/>
            <a:p>
              <a:r>
                <a:rPr lang="en-US" altLang="zh-TW" sz="1400" b="1" dirty="0" smtClean="0">
                  <a:latin typeface="Times New Roman" panose="02020603050405020304" pitchFamily="18" charset="0"/>
                  <a:cs typeface="Times New Roman" panose="02020603050405020304" pitchFamily="18" charset="0"/>
                </a:rPr>
                <a:t>Edge BBU</a:t>
              </a:r>
              <a:endParaRPr lang="zh-TW" altLang="en-US" sz="1400" b="1" dirty="0">
                <a:latin typeface="Times New Roman" panose="02020603050405020304" pitchFamily="18" charset="0"/>
                <a:cs typeface="Times New Roman" panose="02020603050405020304" pitchFamily="18" charset="0"/>
              </a:endParaRPr>
            </a:p>
          </p:txBody>
        </p:sp>
        <p:pic>
          <p:nvPicPr>
            <p:cNvPr id="33" name="圖片 32"/>
            <p:cNvPicPr>
              <a:picLocks noChangeAspect="1"/>
            </p:cNvPicPr>
            <p:nvPr/>
          </p:nvPicPr>
          <p:blipFill>
            <a:blip r:embed="rId7"/>
            <a:stretch>
              <a:fillRect/>
            </a:stretch>
          </p:blipFill>
          <p:spPr>
            <a:xfrm>
              <a:off x="4689616" y="2552836"/>
              <a:ext cx="476868" cy="593539"/>
            </a:xfrm>
            <a:prstGeom prst="rect">
              <a:avLst/>
            </a:prstGeom>
          </p:spPr>
        </p:pic>
        <p:cxnSp>
          <p:nvCxnSpPr>
            <p:cNvPr id="34" name="直線接點 33"/>
            <p:cNvCxnSpPr/>
            <p:nvPr/>
          </p:nvCxnSpPr>
          <p:spPr>
            <a:xfrm flipH="1">
              <a:off x="3073624" y="3942774"/>
              <a:ext cx="6384" cy="1221507"/>
            </a:xfrm>
            <a:prstGeom prst="line">
              <a:avLst/>
            </a:prstGeom>
            <a:ln w="19050"/>
          </p:spPr>
          <p:style>
            <a:lnRef idx="1">
              <a:schemeClr val="dk1"/>
            </a:lnRef>
            <a:fillRef idx="0">
              <a:schemeClr val="dk1"/>
            </a:fillRef>
            <a:effectRef idx="0">
              <a:schemeClr val="dk1"/>
            </a:effectRef>
            <a:fontRef idx="minor">
              <a:schemeClr val="tx1"/>
            </a:fontRef>
          </p:style>
        </p:cxnSp>
        <p:grpSp>
          <p:nvGrpSpPr>
            <p:cNvPr id="35" name="群組 34"/>
            <p:cNvGrpSpPr/>
            <p:nvPr/>
          </p:nvGrpSpPr>
          <p:grpSpPr>
            <a:xfrm>
              <a:off x="2229658" y="1342474"/>
              <a:ext cx="5112234" cy="1045895"/>
              <a:chOff x="3960035" y="1746077"/>
              <a:chExt cx="5112234" cy="1045895"/>
            </a:xfrm>
          </p:grpSpPr>
          <p:sp>
            <p:nvSpPr>
              <p:cNvPr id="159" name="圓角矩形 158"/>
              <p:cNvSpPr/>
              <p:nvPr/>
            </p:nvSpPr>
            <p:spPr>
              <a:xfrm>
                <a:off x="3960035" y="1746077"/>
                <a:ext cx="5112234" cy="104589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60" name="圖片 159"/>
              <p:cNvPicPr>
                <a:picLocks noChangeAspect="1"/>
              </p:cNvPicPr>
              <p:nvPr/>
            </p:nvPicPr>
            <p:blipFill>
              <a:blip r:embed="rId7"/>
              <a:stretch>
                <a:fillRect/>
              </a:stretch>
            </p:blipFill>
            <p:spPr>
              <a:xfrm>
                <a:off x="4180356" y="1903304"/>
                <a:ext cx="587662" cy="731439"/>
              </a:xfrm>
              <a:prstGeom prst="rect">
                <a:avLst/>
              </a:prstGeom>
            </p:spPr>
          </p:pic>
          <p:pic>
            <p:nvPicPr>
              <p:cNvPr id="161" name="圖片 160"/>
              <p:cNvPicPr>
                <a:picLocks noChangeAspect="1"/>
              </p:cNvPicPr>
              <p:nvPr/>
            </p:nvPicPr>
            <p:blipFill>
              <a:blip r:embed="rId7"/>
              <a:stretch>
                <a:fillRect/>
              </a:stretch>
            </p:blipFill>
            <p:spPr>
              <a:xfrm>
                <a:off x="4851531" y="1902544"/>
                <a:ext cx="587662" cy="731439"/>
              </a:xfrm>
              <a:prstGeom prst="rect">
                <a:avLst/>
              </a:prstGeom>
            </p:spPr>
          </p:pic>
          <p:pic>
            <p:nvPicPr>
              <p:cNvPr id="162" name="圖片 161"/>
              <p:cNvPicPr>
                <a:picLocks noChangeAspect="1"/>
              </p:cNvPicPr>
              <p:nvPr/>
            </p:nvPicPr>
            <p:blipFill>
              <a:blip r:embed="rId7"/>
              <a:stretch>
                <a:fillRect/>
              </a:stretch>
            </p:blipFill>
            <p:spPr>
              <a:xfrm>
                <a:off x="5525591" y="1913182"/>
                <a:ext cx="587662" cy="731439"/>
              </a:xfrm>
              <a:prstGeom prst="rect">
                <a:avLst/>
              </a:prstGeom>
            </p:spPr>
          </p:pic>
          <p:pic>
            <p:nvPicPr>
              <p:cNvPr id="163" name="圖片 162"/>
              <p:cNvPicPr>
                <a:picLocks noChangeAspect="1"/>
              </p:cNvPicPr>
              <p:nvPr/>
            </p:nvPicPr>
            <p:blipFill>
              <a:blip r:embed="rId7"/>
              <a:stretch>
                <a:fillRect/>
              </a:stretch>
            </p:blipFill>
            <p:spPr>
              <a:xfrm>
                <a:off x="7055862" y="1902544"/>
                <a:ext cx="587662" cy="731439"/>
              </a:xfrm>
              <a:prstGeom prst="rect">
                <a:avLst/>
              </a:prstGeom>
            </p:spPr>
          </p:pic>
          <p:pic>
            <p:nvPicPr>
              <p:cNvPr id="164" name="圖片 163"/>
              <p:cNvPicPr>
                <a:picLocks noChangeAspect="1"/>
              </p:cNvPicPr>
              <p:nvPr/>
            </p:nvPicPr>
            <p:blipFill>
              <a:blip r:embed="rId7"/>
              <a:stretch>
                <a:fillRect/>
              </a:stretch>
            </p:blipFill>
            <p:spPr>
              <a:xfrm>
                <a:off x="7687175" y="1902544"/>
                <a:ext cx="587662" cy="731439"/>
              </a:xfrm>
              <a:prstGeom prst="rect">
                <a:avLst/>
              </a:prstGeom>
            </p:spPr>
          </p:pic>
          <p:pic>
            <p:nvPicPr>
              <p:cNvPr id="165" name="圖片 164"/>
              <p:cNvPicPr>
                <a:picLocks noChangeAspect="1"/>
              </p:cNvPicPr>
              <p:nvPr/>
            </p:nvPicPr>
            <p:blipFill>
              <a:blip r:embed="rId7"/>
              <a:stretch>
                <a:fillRect/>
              </a:stretch>
            </p:blipFill>
            <p:spPr>
              <a:xfrm>
                <a:off x="8336198" y="1902544"/>
                <a:ext cx="587662" cy="731439"/>
              </a:xfrm>
              <a:prstGeom prst="rect">
                <a:avLst/>
              </a:prstGeom>
            </p:spPr>
          </p:pic>
          <p:pic>
            <p:nvPicPr>
              <p:cNvPr id="166" name="圖片 165"/>
              <p:cNvPicPr>
                <a:picLocks noChangeAspect="1"/>
              </p:cNvPicPr>
              <p:nvPr/>
            </p:nvPicPr>
            <p:blipFill>
              <a:blip r:embed="rId5"/>
              <a:stretch>
                <a:fillRect/>
              </a:stretch>
            </p:blipFill>
            <p:spPr>
              <a:xfrm>
                <a:off x="6453158" y="2202391"/>
                <a:ext cx="352678" cy="246807"/>
              </a:xfrm>
              <a:prstGeom prst="rect">
                <a:avLst/>
              </a:prstGeom>
            </p:spPr>
          </p:pic>
        </p:grpSp>
        <p:sp>
          <p:nvSpPr>
            <p:cNvPr id="36" name="文字方塊 35"/>
            <p:cNvSpPr txBox="1"/>
            <p:nvPr/>
          </p:nvSpPr>
          <p:spPr>
            <a:xfrm rot="19786935">
              <a:off x="5428460" y="1532498"/>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37" name="文字方塊 36"/>
            <p:cNvSpPr txBox="1"/>
            <p:nvPr/>
          </p:nvSpPr>
          <p:spPr>
            <a:xfrm rot="19786935">
              <a:off x="6077969" y="1532499"/>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38" name="文字方塊 37"/>
            <p:cNvSpPr txBox="1"/>
            <p:nvPr/>
          </p:nvSpPr>
          <p:spPr>
            <a:xfrm rot="19786935">
              <a:off x="6742277" y="1542263"/>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39" name="文字方塊 38"/>
            <p:cNvSpPr txBox="1"/>
            <p:nvPr/>
          </p:nvSpPr>
          <p:spPr>
            <a:xfrm rot="19786935">
              <a:off x="3920219" y="1533845"/>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40" name="文字方塊 39"/>
            <p:cNvSpPr txBox="1"/>
            <p:nvPr/>
          </p:nvSpPr>
          <p:spPr>
            <a:xfrm rot="19786935">
              <a:off x="3213029" y="1536520"/>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41" name="文字方塊 40"/>
            <p:cNvSpPr txBox="1"/>
            <p:nvPr/>
          </p:nvSpPr>
          <p:spPr>
            <a:xfrm rot="19786935">
              <a:off x="2549087" y="1538396"/>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cxnSp>
          <p:nvCxnSpPr>
            <p:cNvPr id="42" name="直線接點 41"/>
            <p:cNvCxnSpPr/>
            <p:nvPr/>
          </p:nvCxnSpPr>
          <p:spPr>
            <a:xfrm>
              <a:off x="6656947" y="4013365"/>
              <a:ext cx="15264" cy="1109143"/>
            </a:xfrm>
            <a:prstGeom prst="line">
              <a:avLst/>
            </a:prstGeom>
            <a:ln w="19050"/>
          </p:spPr>
          <p:style>
            <a:lnRef idx="1">
              <a:schemeClr val="dk1"/>
            </a:lnRef>
            <a:fillRef idx="0">
              <a:schemeClr val="dk1"/>
            </a:fillRef>
            <a:effectRef idx="0">
              <a:schemeClr val="dk1"/>
            </a:effectRef>
            <a:fontRef idx="minor">
              <a:schemeClr val="tx1"/>
            </a:fontRef>
          </p:style>
        </p:cxnSp>
        <p:pic>
          <p:nvPicPr>
            <p:cNvPr id="43" name="圖片 42">
              <a:extLst>
                <a:ext uri="{FF2B5EF4-FFF2-40B4-BE49-F238E27FC236}">
                  <a16:creationId xmlns:a16="http://schemas.microsoft.com/office/drawing/2014/main" id="{E60327A6-F02D-464F-BBFC-8779740422FD}"/>
                </a:ext>
              </a:extLst>
            </p:cNvPr>
            <p:cNvPicPr>
              <a:picLocks noChangeAspect="1"/>
            </p:cNvPicPr>
            <p:nvPr/>
          </p:nvPicPr>
          <p:blipFill>
            <a:blip r:embed="rId7"/>
            <a:stretch>
              <a:fillRect/>
            </a:stretch>
          </p:blipFill>
          <p:spPr>
            <a:xfrm>
              <a:off x="6479004" y="3686012"/>
              <a:ext cx="393764" cy="490103"/>
            </a:xfrm>
            <a:prstGeom prst="rect">
              <a:avLst/>
            </a:prstGeom>
          </p:spPr>
        </p:pic>
        <p:pic>
          <p:nvPicPr>
            <p:cNvPr id="44" name="圖片 43">
              <a:extLst>
                <a:ext uri="{FF2B5EF4-FFF2-40B4-BE49-F238E27FC236}">
                  <a16:creationId xmlns:a16="http://schemas.microsoft.com/office/drawing/2014/main" id="{E60327A6-F02D-464F-BBFC-8779740422FD}"/>
                </a:ext>
              </a:extLst>
            </p:cNvPr>
            <p:cNvPicPr>
              <a:picLocks noChangeAspect="1"/>
            </p:cNvPicPr>
            <p:nvPr/>
          </p:nvPicPr>
          <p:blipFill>
            <a:blip r:embed="rId7"/>
            <a:stretch>
              <a:fillRect/>
            </a:stretch>
          </p:blipFill>
          <p:spPr>
            <a:xfrm>
              <a:off x="2893448" y="3686237"/>
              <a:ext cx="393764" cy="490103"/>
            </a:xfrm>
            <a:prstGeom prst="rect">
              <a:avLst/>
            </a:prstGeom>
          </p:spPr>
        </p:pic>
        <p:sp>
          <p:nvSpPr>
            <p:cNvPr id="45" name="文字方塊 44"/>
            <p:cNvSpPr txBox="1"/>
            <p:nvPr/>
          </p:nvSpPr>
          <p:spPr>
            <a:xfrm>
              <a:off x="6153504" y="3416419"/>
              <a:ext cx="1025692" cy="307777"/>
            </a:xfrm>
            <a:prstGeom prst="rect">
              <a:avLst/>
            </a:prstGeom>
            <a:noFill/>
          </p:spPr>
          <p:txBody>
            <a:bodyPr wrap="square" rtlCol="0">
              <a:spAutoFit/>
            </a:bodyPr>
            <a:lstStyle/>
            <a:p>
              <a:r>
                <a:rPr lang="en-US" altLang="zh-TW" sz="1400" b="1" dirty="0" smtClean="0">
                  <a:latin typeface="Times New Roman" panose="02020603050405020304" pitchFamily="18" charset="0"/>
                  <a:cs typeface="Times New Roman" panose="02020603050405020304" pitchFamily="18" charset="0"/>
                </a:rPr>
                <a:t>Edge BBU</a:t>
              </a:r>
              <a:endParaRPr lang="zh-TW" altLang="en-US" sz="1400" b="1" dirty="0">
                <a:latin typeface="Times New Roman" panose="02020603050405020304" pitchFamily="18" charset="0"/>
                <a:cs typeface="Times New Roman" panose="02020603050405020304" pitchFamily="18" charset="0"/>
              </a:endParaRPr>
            </a:p>
          </p:txBody>
        </p:sp>
        <p:sp>
          <p:nvSpPr>
            <p:cNvPr id="46" name="文字方塊 45"/>
            <p:cNvSpPr txBox="1"/>
            <p:nvPr/>
          </p:nvSpPr>
          <p:spPr>
            <a:xfrm>
              <a:off x="2758659" y="1790539"/>
              <a:ext cx="295274"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A</a:t>
              </a:r>
              <a:endParaRPr lang="zh-TW" altLang="en-US" sz="1200" dirty="0">
                <a:latin typeface="Times New Roman" panose="02020603050405020304" pitchFamily="18" charset="0"/>
                <a:cs typeface="Times New Roman" panose="02020603050405020304" pitchFamily="18" charset="0"/>
              </a:endParaRPr>
            </a:p>
          </p:txBody>
        </p:sp>
        <p:sp>
          <p:nvSpPr>
            <p:cNvPr id="47" name="文字方塊 46"/>
            <p:cNvSpPr txBox="1"/>
            <p:nvPr/>
          </p:nvSpPr>
          <p:spPr>
            <a:xfrm>
              <a:off x="3370313" y="1771202"/>
              <a:ext cx="287258"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B</a:t>
              </a:r>
              <a:endParaRPr lang="zh-TW" altLang="en-US" sz="1200" dirty="0">
                <a:latin typeface="Times New Roman" panose="02020603050405020304" pitchFamily="18" charset="0"/>
                <a:cs typeface="Times New Roman" panose="02020603050405020304" pitchFamily="18" charset="0"/>
              </a:endParaRPr>
            </a:p>
          </p:txBody>
        </p:sp>
        <p:sp>
          <p:nvSpPr>
            <p:cNvPr id="48" name="文字方塊 47"/>
            <p:cNvSpPr txBox="1"/>
            <p:nvPr/>
          </p:nvSpPr>
          <p:spPr>
            <a:xfrm>
              <a:off x="4018718" y="1771202"/>
              <a:ext cx="295274"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C</a:t>
              </a:r>
              <a:endParaRPr lang="zh-TW" altLang="en-US" sz="1200" dirty="0">
                <a:latin typeface="Times New Roman" panose="02020603050405020304" pitchFamily="18" charset="0"/>
                <a:cs typeface="Times New Roman" panose="02020603050405020304" pitchFamily="18" charset="0"/>
              </a:endParaRPr>
            </a:p>
          </p:txBody>
        </p:sp>
        <p:sp>
          <p:nvSpPr>
            <p:cNvPr id="49" name="文字方塊 48"/>
            <p:cNvSpPr txBox="1"/>
            <p:nvPr/>
          </p:nvSpPr>
          <p:spPr>
            <a:xfrm>
              <a:off x="5583300" y="1780751"/>
              <a:ext cx="295274"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D</a:t>
              </a:r>
              <a:endParaRPr lang="zh-TW" altLang="en-US" sz="1200" dirty="0">
                <a:latin typeface="Times New Roman" panose="02020603050405020304" pitchFamily="18" charset="0"/>
                <a:cs typeface="Times New Roman" panose="02020603050405020304" pitchFamily="18" charset="0"/>
              </a:endParaRPr>
            </a:p>
          </p:txBody>
        </p:sp>
        <p:sp>
          <p:nvSpPr>
            <p:cNvPr id="50" name="文字方塊 49"/>
            <p:cNvSpPr txBox="1"/>
            <p:nvPr/>
          </p:nvSpPr>
          <p:spPr>
            <a:xfrm>
              <a:off x="6178225" y="1771202"/>
              <a:ext cx="279244" cy="276999"/>
            </a:xfrm>
            <a:prstGeom prst="rect">
              <a:avLst/>
            </a:prstGeom>
            <a:no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E</a:t>
              </a:r>
              <a:endParaRPr lang="zh-TW" altLang="en-US" sz="1200" dirty="0">
                <a:latin typeface="Times New Roman" panose="02020603050405020304" pitchFamily="18" charset="0"/>
                <a:cs typeface="Times New Roman" panose="02020603050405020304" pitchFamily="18" charset="0"/>
              </a:endParaRPr>
            </a:p>
          </p:txBody>
        </p:sp>
        <p:sp>
          <p:nvSpPr>
            <p:cNvPr id="51" name="文字方塊 50"/>
            <p:cNvSpPr txBox="1"/>
            <p:nvPr/>
          </p:nvSpPr>
          <p:spPr>
            <a:xfrm>
              <a:off x="6849792" y="1771201"/>
              <a:ext cx="26962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F</a:t>
              </a:r>
              <a:endParaRPr lang="zh-TW" altLang="en-US" sz="1200" dirty="0">
                <a:latin typeface="Times New Roman" panose="02020603050405020304" pitchFamily="18" charset="0"/>
                <a:cs typeface="Times New Roman" panose="02020603050405020304" pitchFamily="18" charset="0"/>
              </a:endParaRPr>
            </a:p>
          </p:txBody>
        </p:sp>
        <p:cxnSp>
          <p:nvCxnSpPr>
            <p:cNvPr id="52" name="直線接點 51"/>
            <p:cNvCxnSpPr/>
            <p:nvPr/>
          </p:nvCxnSpPr>
          <p:spPr>
            <a:xfrm>
              <a:off x="2534964" y="4411038"/>
              <a:ext cx="0" cy="1498127"/>
            </a:xfrm>
            <a:prstGeom prst="line">
              <a:avLst/>
            </a:prstGeom>
            <a:ln w="19050"/>
          </p:spPr>
          <p:style>
            <a:lnRef idx="1">
              <a:schemeClr val="dk1"/>
            </a:lnRef>
            <a:fillRef idx="0">
              <a:schemeClr val="dk1"/>
            </a:fillRef>
            <a:effectRef idx="0">
              <a:schemeClr val="dk1"/>
            </a:effectRef>
            <a:fontRef idx="minor">
              <a:schemeClr val="tx1"/>
            </a:fontRef>
          </p:style>
        </p:cxnSp>
        <p:cxnSp>
          <p:nvCxnSpPr>
            <p:cNvPr id="53" name="直線接點 52"/>
            <p:cNvCxnSpPr/>
            <p:nvPr/>
          </p:nvCxnSpPr>
          <p:spPr>
            <a:xfrm>
              <a:off x="3619432" y="4407444"/>
              <a:ext cx="14990" cy="1474084"/>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直線接點 53"/>
            <p:cNvCxnSpPr/>
            <p:nvPr/>
          </p:nvCxnSpPr>
          <p:spPr>
            <a:xfrm>
              <a:off x="1840893" y="4411038"/>
              <a:ext cx="2453681" cy="0"/>
            </a:xfrm>
            <a:prstGeom prst="line">
              <a:avLst/>
            </a:prstGeom>
            <a:ln w="19050"/>
          </p:spPr>
          <p:style>
            <a:lnRef idx="1">
              <a:schemeClr val="dk1"/>
            </a:lnRef>
            <a:fillRef idx="0">
              <a:schemeClr val="dk1"/>
            </a:fillRef>
            <a:effectRef idx="0">
              <a:schemeClr val="dk1"/>
            </a:effectRef>
            <a:fontRef idx="minor">
              <a:schemeClr val="tx1"/>
            </a:fontRef>
          </p:style>
        </p:cxnSp>
        <p:pic>
          <p:nvPicPr>
            <p:cNvPr id="55" name="圖片 54"/>
            <p:cNvPicPr>
              <a:picLocks noChangeAspect="1"/>
            </p:cNvPicPr>
            <p:nvPr/>
          </p:nvPicPr>
          <p:blipFill>
            <a:blip r:embed="rId8">
              <a:duotone>
                <a:prstClr val="black"/>
                <a:schemeClr val="accent6">
                  <a:tint val="45000"/>
                  <a:satMod val="400000"/>
                </a:schemeClr>
              </a:duotone>
            </a:blip>
            <a:stretch>
              <a:fillRect/>
            </a:stretch>
          </p:blipFill>
          <p:spPr>
            <a:xfrm>
              <a:off x="3209209" y="5074780"/>
              <a:ext cx="72253" cy="120577"/>
            </a:xfrm>
            <a:prstGeom prst="rect">
              <a:avLst/>
            </a:prstGeom>
          </p:spPr>
        </p:pic>
        <p:pic>
          <p:nvPicPr>
            <p:cNvPr id="56" name="圖片 55"/>
            <p:cNvPicPr>
              <a:picLocks noChangeAspect="1"/>
            </p:cNvPicPr>
            <p:nvPr/>
          </p:nvPicPr>
          <p:blipFill>
            <a:blip r:embed="rId8">
              <a:duotone>
                <a:prstClr val="black"/>
                <a:srgbClr val="FF0000">
                  <a:tint val="45000"/>
                  <a:satMod val="400000"/>
                </a:srgbClr>
              </a:duotone>
            </a:blip>
            <a:stretch>
              <a:fillRect/>
            </a:stretch>
          </p:blipFill>
          <p:spPr>
            <a:xfrm>
              <a:off x="2402496" y="5469826"/>
              <a:ext cx="72253" cy="120577"/>
            </a:xfrm>
            <a:prstGeom prst="rect">
              <a:avLst/>
            </a:prstGeom>
          </p:spPr>
        </p:pic>
        <p:pic>
          <p:nvPicPr>
            <p:cNvPr id="57" name="圖片 56"/>
            <p:cNvPicPr>
              <a:picLocks noChangeAspect="1"/>
            </p:cNvPicPr>
            <p:nvPr/>
          </p:nvPicPr>
          <p:blipFill>
            <a:blip r:embed="rId8">
              <a:duotone>
                <a:prstClr val="black"/>
                <a:srgbClr val="FF0000">
                  <a:tint val="45000"/>
                  <a:satMod val="400000"/>
                </a:srgbClr>
              </a:duotone>
            </a:blip>
            <a:stretch>
              <a:fillRect/>
            </a:stretch>
          </p:blipFill>
          <p:spPr>
            <a:xfrm>
              <a:off x="2664972" y="5771900"/>
              <a:ext cx="72253" cy="120577"/>
            </a:xfrm>
            <a:prstGeom prst="rect">
              <a:avLst/>
            </a:prstGeom>
          </p:spPr>
        </p:pic>
        <p:pic>
          <p:nvPicPr>
            <p:cNvPr id="58" name="圖片 57"/>
            <p:cNvPicPr>
              <a:picLocks noChangeAspect="1"/>
            </p:cNvPicPr>
            <p:nvPr/>
          </p:nvPicPr>
          <p:blipFill>
            <a:blip r:embed="rId8">
              <a:duotone>
                <a:prstClr val="black"/>
                <a:schemeClr val="accent6">
                  <a:tint val="45000"/>
                  <a:satMod val="400000"/>
                </a:schemeClr>
              </a:duotone>
            </a:blip>
            <a:stretch>
              <a:fillRect/>
            </a:stretch>
          </p:blipFill>
          <p:spPr>
            <a:xfrm>
              <a:off x="2925778" y="4632835"/>
              <a:ext cx="72253" cy="120577"/>
            </a:xfrm>
            <a:prstGeom prst="rect">
              <a:avLst/>
            </a:prstGeom>
          </p:spPr>
        </p:pic>
        <p:pic>
          <p:nvPicPr>
            <p:cNvPr id="59" name="圖片 58"/>
            <p:cNvPicPr>
              <a:picLocks noChangeAspect="1"/>
            </p:cNvPicPr>
            <p:nvPr/>
          </p:nvPicPr>
          <p:blipFill>
            <a:blip r:embed="rId8">
              <a:duotone>
                <a:prstClr val="black"/>
                <a:schemeClr val="accent6">
                  <a:tint val="45000"/>
                  <a:satMod val="400000"/>
                </a:schemeClr>
              </a:duotone>
            </a:blip>
            <a:stretch>
              <a:fillRect/>
            </a:stretch>
          </p:blipFill>
          <p:spPr>
            <a:xfrm>
              <a:off x="3426840" y="5624435"/>
              <a:ext cx="72253" cy="120577"/>
            </a:xfrm>
            <a:prstGeom prst="rect">
              <a:avLst/>
            </a:prstGeom>
          </p:spPr>
        </p:pic>
        <p:pic>
          <p:nvPicPr>
            <p:cNvPr id="60" name="圖片 59"/>
            <p:cNvPicPr>
              <a:picLocks noChangeAspect="1"/>
            </p:cNvPicPr>
            <p:nvPr/>
          </p:nvPicPr>
          <p:blipFill>
            <a:blip r:embed="rId8">
              <a:duotone>
                <a:prstClr val="black"/>
                <a:schemeClr val="accent5">
                  <a:tint val="45000"/>
                  <a:satMod val="400000"/>
                </a:schemeClr>
              </a:duotone>
            </a:blip>
            <a:stretch>
              <a:fillRect/>
            </a:stretch>
          </p:blipFill>
          <p:spPr>
            <a:xfrm>
              <a:off x="3332462" y="5394608"/>
              <a:ext cx="72253" cy="120577"/>
            </a:xfrm>
            <a:prstGeom prst="rect">
              <a:avLst/>
            </a:prstGeom>
          </p:spPr>
        </p:pic>
        <p:pic>
          <p:nvPicPr>
            <p:cNvPr id="61" name="圖片 60"/>
            <p:cNvPicPr>
              <a:picLocks noChangeAspect="1"/>
            </p:cNvPicPr>
            <p:nvPr/>
          </p:nvPicPr>
          <p:blipFill>
            <a:blip r:embed="rId8">
              <a:duotone>
                <a:prstClr val="black"/>
                <a:schemeClr val="accent5">
                  <a:tint val="45000"/>
                  <a:satMod val="400000"/>
                </a:schemeClr>
              </a:duotone>
            </a:blip>
            <a:stretch>
              <a:fillRect/>
            </a:stretch>
          </p:blipFill>
          <p:spPr>
            <a:xfrm>
              <a:off x="3130596" y="5748538"/>
              <a:ext cx="72253" cy="120577"/>
            </a:xfrm>
            <a:prstGeom prst="rect">
              <a:avLst/>
            </a:prstGeom>
          </p:spPr>
        </p:pic>
        <p:cxnSp>
          <p:nvCxnSpPr>
            <p:cNvPr id="62" name="直線接點 61"/>
            <p:cNvCxnSpPr/>
            <p:nvPr/>
          </p:nvCxnSpPr>
          <p:spPr>
            <a:xfrm flipV="1">
              <a:off x="3101614" y="4619780"/>
              <a:ext cx="7154" cy="453"/>
            </a:xfrm>
            <a:prstGeom prst="line">
              <a:avLst/>
            </a:prstGeom>
            <a:ln w="19050"/>
          </p:spPr>
          <p:style>
            <a:lnRef idx="1">
              <a:schemeClr val="dk1"/>
            </a:lnRef>
            <a:fillRef idx="0">
              <a:schemeClr val="dk1"/>
            </a:fillRef>
            <a:effectRef idx="0">
              <a:schemeClr val="dk1"/>
            </a:effectRef>
            <a:fontRef idx="minor">
              <a:schemeClr val="tx1"/>
            </a:fontRef>
          </p:style>
        </p:cxnSp>
        <p:pic>
          <p:nvPicPr>
            <p:cNvPr id="63" name="圖片 62"/>
            <p:cNvPicPr>
              <a:picLocks noChangeAspect="1"/>
            </p:cNvPicPr>
            <p:nvPr/>
          </p:nvPicPr>
          <p:blipFill>
            <a:blip r:embed="rId5"/>
            <a:stretch>
              <a:fillRect/>
            </a:stretch>
          </p:blipFill>
          <p:spPr>
            <a:xfrm>
              <a:off x="2885480" y="4250627"/>
              <a:ext cx="406473" cy="284999"/>
            </a:xfrm>
            <a:prstGeom prst="rect">
              <a:avLst/>
            </a:prstGeom>
          </p:spPr>
        </p:pic>
        <p:sp>
          <p:nvSpPr>
            <p:cNvPr id="64" name="文字方塊 63"/>
            <p:cNvSpPr txBox="1"/>
            <p:nvPr/>
          </p:nvSpPr>
          <p:spPr>
            <a:xfrm>
              <a:off x="2212878" y="6025632"/>
              <a:ext cx="65434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RRH-B</a:t>
              </a:r>
              <a:endParaRPr lang="zh-TW" altLang="en-US" sz="1200" dirty="0">
                <a:latin typeface="Times New Roman" panose="02020603050405020304" pitchFamily="18" charset="0"/>
                <a:cs typeface="Times New Roman" panose="02020603050405020304" pitchFamily="18" charset="0"/>
              </a:endParaRPr>
            </a:p>
          </p:txBody>
        </p:sp>
        <p:sp>
          <p:nvSpPr>
            <p:cNvPr id="65" name="文字方塊 64"/>
            <p:cNvSpPr txBox="1"/>
            <p:nvPr/>
          </p:nvSpPr>
          <p:spPr>
            <a:xfrm>
              <a:off x="3319623" y="6020762"/>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RRH-D</a:t>
              </a:r>
              <a:endParaRPr lang="zh-TW" altLang="en-US" sz="1200" dirty="0">
                <a:latin typeface="Times New Roman" panose="02020603050405020304" pitchFamily="18" charset="0"/>
                <a:cs typeface="Times New Roman" panose="02020603050405020304" pitchFamily="18" charset="0"/>
              </a:endParaRPr>
            </a:p>
          </p:txBody>
        </p:sp>
        <p:sp>
          <p:nvSpPr>
            <p:cNvPr id="66" name="橢圓 65"/>
            <p:cNvSpPr/>
            <p:nvPr/>
          </p:nvSpPr>
          <p:spPr>
            <a:xfrm>
              <a:off x="2336210" y="458594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67" name="橢圓 66"/>
            <p:cNvSpPr/>
            <p:nvPr/>
          </p:nvSpPr>
          <p:spPr>
            <a:xfrm>
              <a:off x="1809375" y="5159103"/>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68" name="橢圓 67"/>
            <p:cNvSpPr/>
            <p:nvPr/>
          </p:nvSpPr>
          <p:spPr>
            <a:xfrm>
              <a:off x="2887448" y="5140421"/>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69" name="圖片 68"/>
            <p:cNvPicPr>
              <a:picLocks noChangeAspect="1"/>
            </p:cNvPicPr>
            <p:nvPr/>
          </p:nvPicPr>
          <p:blipFill>
            <a:blip r:embed="rId9">
              <a:duotone>
                <a:prstClr val="black"/>
                <a:srgbClr val="C1FFA6">
                  <a:tint val="45000"/>
                  <a:satMod val="400000"/>
                </a:srgbClr>
              </a:duotone>
            </a:blip>
            <a:stretch>
              <a:fillRect/>
            </a:stretch>
          </p:blipFill>
          <p:spPr>
            <a:xfrm>
              <a:off x="2989522" y="4955669"/>
              <a:ext cx="160799" cy="375814"/>
            </a:xfrm>
            <a:prstGeom prst="rect">
              <a:avLst/>
            </a:prstGeom>
          </p:spPr>
        </p:pic>
        <p:pic>
          <p:nvPicPr>
            <p:cNvPr id="70" name="圖片 69"/>
            <p:cNvPicPr>
              <a:picLocks noChangeAspect="1"/>
            </p:cNvPicPr>
            <p:nvPr/>
          </p:nvPicPr>
          <p:blipFill>
            <a:blip r:embed="rId8">
              <a:duotone>
                <a:prstClr val="black"/>
                <a:srgbClr val="FF0000">
                  <a:tint val="45000"/>
                  <a:satMod val="400000"/>
                </a:srgbClr>
              </a:duotone>
            </a:blip>
            <a:stretch>
              <a:fillRect/>
            </a:stretch>
          </p:blipFill>
          <p:spPr>
            <a:xfrm>
              <a:off x="2992611" y="5612008"/>
              <a:ext cx="72253" cy="120577"/>
            </a:xfrm>
            <a:prstGeom prst="rect">
              <a:avLst/>
            </a:prstGeom>
          </p:spPr>
        </p:pic>
        <p:pic>
          <p:nvPicPr>
            <p:cNvPr id="71" name="圖片 70"/>
            <p:cNvPicPr>
              <a:picLocks noChangeAspect="1"/>
            </p:cNvPicPr>
            <p:nvPr/>
          </p:nvPicPr>
          <p:blipFill>
            <a:blip r:embed="rId8">
              <a:duotone>
                <a:prstClr val="black"/>
                <a:schemeClr val="accent6">
                  <a:tint val="45000"/>
                  <a:satMod val="400000"/>
                </a:schemeClr>
              </a:duotone>
            </a:blip>
            <a:stretch>
              <a:fillRect/>
            </a:stretch>
          </p:blipFill>
          <p:spPr>
            <a:xfrm>
              <a:off x="3617770" y="5240602"/>
              <a:ext cx="72253" cy="120577"/>
            </a:xfrm>
            <a:prstGeom prst="rect">
              <a:avLst/>
            </a:prstGeom>
          </p:spPr>
        </p:pic>
        <p:pic>
          <p:nvPicPr>
            <p:cNvPr id="72" name="圖片 71"/>
            <p:cNvPicPr>
              <a:picLocks noChangeAspect="1"/>
            </p:cNvPicPr>
            <p:nvPr/>
          </p:nvPicPr>
          <p:blipFill>
            <a:blip r:embed="rId8">
              <a:duotone>
                <a:prstClr val="black"/>
                <a:schemeClr val="accent5">
                  <a:tint val="45000"/>
                  <a:satMod val="400000"/>
                </a:schemeClr>
              </a:duotone>
            </a:blip>
            <a:stretch>
              <a:fillRect/>
            </a:stretch>
          </p:blipFill>
          <p:spPr>
            <a:xfrm>
              <a:off x="3063013" y="6136106"/>
              <a:ext cx="72253" cy="120577"/>
            </a:xfrm>
            <a:prstGeom prst="rect">
              <a:avLst/>
            </a:prstGeom>
          </p:spPr>
        </p:pic>
        <p:pic>
          <p:nvPicPr>
            <p:cNvPr id="73" name="圖片 72"/>
            <p:cNvPicPr>
              <a:picLocks noChangeAspect="1"/>
            </p:cNvPicPr>
            <p:nvPr/>
          </p:nvPicPr>
          <p:blipFill>
            <a:blip r:embed="rId8">
              <a:duotone>
                <a:prstClr val="black"/>
                <a:schemeClr val="accent5">
                  <a:tint val="45000"/>
                  <a:satMod val="400000"/>
                </a:schemeClr>
              </a:duotone>
            </a:blip>
            <a:stretch>
              <a:fillRect/>
            </a:stretch>
          </p:blipFill>
          <p:spPr>
            <a:xfrm>
              <a:off x="4010742" y="5760951"/>
              <a:ext cx="72253" cy="120577"/>
            </a:xfrm>
            <a:prstGeom prst="rect">
              <a:avLst/>
            </a:prstGeom>
          </p:spPr>
        </p:pic>
        <p:pic>
          <p:nvPicPr>
            <p:cNvPr id="74" name="圖片 73"/>
            <p:cNvPicPr>
              <a:picLocks noChangeAspect="1"/>
            </p:cNvPicPr>
            <p:nvPr/>
          </p:nvPicPr>
          <p:blipFill>
            <a:blip r:embed="rId8">
              <a:duotone>
                <a:prstClr val="black"/>
                <a:schemeClr val="accent5">
                  <a:tint val="45000"/>
                  <a:satMod val="400000"/>
                </a:schemeClr>
              </a:duotone>
            </a:blip>
            <a:stretch>
              <a:fillRect/>
            </a:stretch>
          </p:blipFill>
          <p:spPr>
            <a:xfrm>
              <a:off x="3436015" y="6367116"/>
              <a:ext cx="72253" cy="120577"/>
            </a:xfrm>
            <a:prstGeom prst="rect">
              <a:avLst/>
            </a:prstGeom>
          </p:spPr>
        </p:pic>
        <p:pic>
          <p:nvPicPr>
            <p:cNvPr id="75" name="圖片 74"/>
            <p:cNvPicPr>
              <a:picLocks noChangeAspect="1"/>
            </p:cNvPicPr>
            <p:nvPr/>
          </p:nvPicPr>
          <p:blipFill>
            <a:blip r:embed="rId8">
              <a:duotone>
                <a:prstClr val="black"/>
                <a:srgbClr val="FF0000">
                  <a:tint val="45000"/>
                  <a:satMod val="400000"/>
                </a:srgbClr>
              </a:duotone>
            </a:blip>
            <a:stretch>
              <a:fillRect/>
            </a:stretch>
          </p:blipFill>
          <p:spPr>
            <a:xfrm>
              <a:off x="1940747" y="5773752"/>
              <a:ext cx="72253" cy="120577"/>
            </a:xfrm>
            <a:prstGeom prst="rect">
              <a:avLst/>
            </a:prstGeom>
          </p:spPr>
        </p:pic>
        <p:pic>
          <p:nvPicPr>
            <p:cNvPr id="76" name="圖片 75"/>
            <p:cNvPicPr>
              <a:picLocks noChangeAspect="1"/>
            </p:cNvPicPr>
            <p:nvPr/>
          </p:nvPicPr>
          <p:blipFill>
            <a:blip r:embed="rId8">
              <a:duotone>
                <a:prstClr val="black"/>
                <a:srgbClr val="FF0000">
                  <a:tint val="45000"/>
                  <a:satMod val="400000"/>
                </a:srgbClr>
              </a:duotone>
            </a:blip>
            <a:stretch>
              <a:fillRect/>
            </a:stretch>
          </p:blipFill>
          <p:spPr>
            <a:xfrm>
              <a:off x="2563021" y="6464845"/>
              <a:ext cx="72253" cy="120577"/>
            </a:xfrm>
            <a:prstGeom prst="rect">
              <a:avLst/>
            </a:prstGeom>
          </p:spPr>
        </p:pic>
        <p:pic>
          <p:nvPicPr>
            <p:cNvPr id="77" name="圖片 76"/>
            <p:cNvPicPr>
              <a:picLocks noChangeAspect="1"/>
            </p:cNvPicPr>
            <p:nvPr/>
          </p:nvPicPr>
          <p:blipFill>
            <a:blip r:embed="rId8">
              <a:duotone>
                <a:prstClr val="black"/>
                <a:schemeClr val="accent6">
                  <a:tint val="45000"/>
                  <a:satMod val="400000"/>
                </a:schemeClr>
              </a:duotone>
            </a:blip>
            <a:stretch>
              <a:fillRect/>
            </a:stretch>
          </p:blipFill>
          <p:spPr>
            <a:xfrm>
              <a:off x="2786645" y="5361179"/>
              <a:ext cx="72253" cy="120577"/>
            </a:xfrm>
            <a:prstGeom prst="rect">
              <a:avLst/>
            </a:prstGeom>
          </p:spPr>
        </p:pic>
        <p:pic>
          <p:nvPicPr>
            <p:cNvPr id="78" name="圖片 77"/>
            <p:cNvPicPr>
              <a:picLocks noChangeAspect="1"/>
            </p:cNvPicPr>
            <p:nvPr/>
          </p:nvPicPr>
          <p:blipFill>
            <a:blip r:embed="rId8">
              <a:duotone>
                <a:prstClr val="black"/>
                <a:schemeClr val="accent6">
                  <a:tint val="45000"/>
                  <a:satMod val="400000"/>
                </a:schemeClr>
              </a:duotone>
            </a:blip>
            <a:stretch>
              <a:fillRect/>
            </a:stretch>
          </p:blipFill>
          <p:spPr>
            <a:xfrm>
              <a:off x="2675908" y="4927337"/>
              <a:ext cx="72253" cy="120577"/>
            </a:xfrm>
            <a:prstGeom prst="rect">
              <a:avLst/>
            </a:prstGeom>
          </p:spPr>
        </p:pic>
        <p:cxnSp>
          <p:nvCxnSpPr>
            <p:cNvPr id="79" name="直線接點 78"/>
            <p:cNvCxnSpPr/>
            <p:nvPr/>
          </p:nvCxnSpPr>
          <p:spPr>
            <a:xfrm>
              <a:off x="1840893" y="4415801"/>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80" name="橢圓 79"/>
            <p:cNvSpPr/>
            <p:nvPr/>
          </p:nvSpPr>
          <p:spPr>
            <a:xfrm>
              <a:off x="1088520" y="458594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81" name="圖片 80"/>
            <p:cNvPicPr>
              <a:picLocks noChangeAspect="1"/>
            </p:cNvPicPr>
            <p:nvPr/>
          </p:nvPicPr>
          <p:blipFill>
            <a:blip r:embed="rId9">
              <a:duotone>
                <a:prstClr val="black"/>
                <a:srgbClr val="FF6B6B">
                  <a:tint val="45000"/>
                  <a:satMod val="400000"/>
                </a:srgbClr>
              </a:duotone>
            </a:blip>
            <a:stretch>
              <a:fillRect/>
            </a:stretch>
          </p:blipFill>
          <p:spPr>
            <a:xfrm>
              <a:off x="2456318" y="5721258"/>
              <a:ext cx="160799" cy="375814"/>
            </a:xfrm>
            <a:prstGeom prst="rect">
              <a:avLst/>
            </a:prstGeom>
          </p:spPr>
        </p:pic>
        <p:pic>
          <p:nvPicPr>
            <p:cNvPr id="82" name="圖片 81"/>
            <p:cNvPicPr>
              <a:picLocks noChangeAspect="1"/>
            </p:cNvPicPr>
            <p:nvPr/>
          </p:nvPicPr>
          <p:blipFill>
            <a:blip r:embed="rId9">
              <a:duotone>
                <a:prstClr val="black"/>
                <a:srgbClr val="99B7FF">
                  <a:tint val="45000"/>
                  <a:satMod val="400000"/>
                </a:srgbClr>
              </a:duotone>
            </a:blip>
            <a:stretch>
              <a:fillRect/>
            </a:stretch>
          </p:blipFill>
          <p:spPr>
            <a:xfrm>
              <a:off x="3559544" y="5718372"/>
              <a:ext cx="160799" cy="375814"/>
            </a:xfrm>
            <a:prstGeom prst="rect">
              <a:avLst/>
            </a:prstGeom>
          </p:spPr>
        </p:pic>
        <p:pic>
          <p:nvPicPr>
            <p:cNvPr id="83" name="圖片 82"/>
            <p:cNvPicPr>
              <a:picLocks noChangeAspect="1"/>
            </p:cNvPicPr>
            <p:nvPr/>
          </p:nvPicPr>
          <p:blipFill>
            <a:blip r:embed="rId9">
              <a:duotone>
                <a:prstClr val="black"/>
                <a:srgbClr val="FFF26B">
                  <a:tint val="45000"/>
                  <a:satMod val="400000"/>
                </a:srgbClr>
              </a:duotone>
            </a:blip>
            <a:stretch>
              <a:fillRect/>
            </a:stretch>
          </p:blipFill>
          <p:spPr>
            <a:xfrm>
              <a:off x="1763886" y="4947081"/>
              <a:ext cx="160799" cy="375814"/>
            </a:xfrm>
            <a:prstGeom prst="rect">
              <a:avLst/>
            </a:prstGeom>
          </p:spPr>
        </p:pic>
        <p:pic>
          <p:nvPicPr>
            <p:cNvPr id="84" name="圖片 83"/>
            <p:cNvPicPr>
              <a:picLocks noChangeAspect="1"/>
            </p:cNvPicPr>
            <p:nvPr/>
          </p:nvPicPr>
          <p:blipFill>
            <a:blip r:embed="rId8">
              <a:duotone>
                <a:prstClr val="black"/>
                <a:schemeClr val="accent4">
                  <a:tint val="45000"/>
                  <a:satMod val="400000"/>
                </a:schemeClr>
              </a:duotone>
            </a:blip>
            <a:stretch>
              <a:fillRect/>
            </a:stretch>
          </p:blipFill>
          <p:spPr>
            <a:xfrm>
              <a:off x="2057765" y="5356865"/>
              <a:ext cx="72253" cy="120577"/>
            </a:xfrm>
            <a:prstGeom prst="rect">
              <a:avLst/>
            </a:prstGeom>
          </p:spPr>
        </p:pic>
        <p:pic>
          <p:nvPicPr>
            <p:cNvPr id="85" name="圖片 84"/>
            <p:cNvPicPr>
              <a:picLocks noChangeAspect="1"/>
            </p:cNvPicPr>
            <p:nvPr/>
          </p:nvPicPr>
          <p:blipFill>
            <a:blip r:embed="rId8">
              <a:duotone>
                <a:prstClr val="black"/>
                <a:schemeClr val="accent4">
                  <a:tint val="45000"/>
                  <a:satMod val="400000"/>
                </a:schemeClr>
              </a:duotone>
            </a:blip>
            <a:stretch>
              <a:fillRect/>
            </a:stretch>
          </p:blipFill>
          <p:spPr>
            <a:xfrm>
              <a:off x="2145036" y="4840149"/>
              <a:ext cx="72253" cy="120577"/>
            </a:xfrm>
            <a:prstGeom prst="rect">
              <a:avLst/>
            </a:prstGeom>
          </p:spPr>
        </p:pic>
        <p:pic>
          <p:nvPicPr>
            <p:cNvPr id="86" name="圖片 85"/>
            <p:cNvPicPr>
              <a:picLocks noChangeAspect="1"/>
            </p:cNvPicPr>
            <p:nvPr/>
          </p:nvPicPr>
          <p:blipFill>
            <a:blip r:embed="rId8">
              <a:duotone>
                <a:prstClr val="black"/>
                <a:schemeClr val="accent4">
                  <a:tint val="45000"/>
                  <a:satMod val="400000"/>
                </a:schemeClr>
              </a:duotone>
            </a:blip>
            <a:stretch>
              <a:fillRect/>
            </a:stretch>
          </p:blipFill>
          <p:spPr>
            <a:xfrm>
              <a:off x="1611200" y="4996269"/>
              <a:ext cx="72253" cy="120577"/>
            </a:xfrm>
            <a:prstGeom prst="rect">
              <a:avLst/>
            </a:prstGeom>
          </p:spPr>
        </p:pic>
        <p:pic>
          <p:nvPicPr>
            <p:cNvPr id="87" name="圖片 86"/>
            <p:cNvPicPr>
              <a:picLocks noChangeAspect="1"/>
            </p:cNvPicPr>
            <p:nvPr/>
          </p:nvPicPr>
          <p:blipFill>
            <a:blip r:embed="rId8">
              <a:duotone>
                <a:prstClr val="black"/>
                <a:schemeClr val="accent4">
                  <a:tint val="45000"/>
                  <a:satMod val="400000"/>
                </a:schemeClr>
              </a:duotone>
            </a:blip>
            <a:stretch>
              <a:fillRect/>
            </a:stretch>
          </p:blipFill>
          <p:spPr>
            <a:xfrm>
              <a:off x="1589762" y="5473577"/>
              <a:ext cx="72253" cy="120577"/>
            </a:xfrm>
            <a:prstGeom prst="rect">
              <a:avLst/>
            </a:prstGeom>
          </p:spPr>
        </p:pic>
        <p:pic>
          <p:nvPicPr>
            <p:cNvPr id="88" name="圖片 87"/>
            <p:cNvPicPr>
              <a:picLocks noChangeAspect="1"/>
            </p:cNvPicPr>
            <p:nvPr/>
          </p:nvPicPr>
          <p:blipFill>
            <a:blip r:embed="rId8">
              <a:duotone>
                <a:prstClr val="black"/>
                <a:schemeClr val="accent4">
                  <a:tint val="45000"/>
                  <a:satMod val="400000"/>
                </a:schemeClr>
              </a:duotone>
            </a:blip>
            <a:stretch>
              <a:fillRect/>
            </a:stretch>
          </p:blipFill>
          <p:spPr>
            <a:xfrm>
              <a:off x="2447242" y="5213343"/>
              <a:ext cx="72253" cy="120577"/>
            </a:xfrm>
            <a:prstGeom prst="rect">
              <a:avLst/>
            </a:prstGeom>
          </p:spPr>
        </p:pic>
        <p:pic>
          <p:nvPicPr>
            <p:cNvPr id="89" name="圖片 88"/>
            <p:cNvPicPr>
              <a:picLocks noChangeAspect="1"/>
            </p:cNvPicPr>
            <p:nvPr/>
          </p:nvPicPr>
          <p:blipFill>
            <a:blip r:embed="rId8">
              <a:duotone>
                <a:prstClr val="black"/>
                <a:schemeClr val="accent4">
                  <a:tint val="45000"/>
                  <a:satMod val="400000"/>
                </a:schemeClr>
              </a:duotone>
            </a:blip>
            <a:stretch>
              <a:fillRect/>
            </a:stretch>
          </p:blipFill>
          <p:spPr>
            <a:xfrm>
              <a:off x="1673872" y="5833470"/>
              <a:ext cx="72253" cy="120577"/>
            </a:xfrm>
            <a:prstGeom prst="rect">
              <a:avLst/>
            </a:prstGeom>
          </p:spPr>
        </p:pic>
        <p:pic>
          <p:nvPicPr>
            <p:cNvPr id="90" name="圖片 89"/>
            <p:cNvPicPr>
              <a:picLocks noChangeAspect="1"/>
            </p:cNvPicPr>
            <p:nvPr/>
          </p:nvPicPr>
          <p:blipFill>
            <a:blip r:embed="rId8">
              <a:duotone>
                <a:prstClr val="black"/>
                <a:schemeClr val="accent4">
                  <a:tint val="45000"/>
                  <a:satMod val="400000"/>
                </a:schemeClr>
              </a:duotone>
            </a:blip>
            <a:stretch>
              <a:fillRect/>
            </a:stretch>
          </p:blipFill>
          <p:spPr>
            <a:xfrm>
              <a:off x="1413884" y="5244684"/>
              <a:ext cx="72253" cy="120577"/>
            </a:xfrm>
            <a:prstGeom prst="rect">
              <a:avLst/>
            </a:prstGeom>
          </p:spPr>
        </p:pic>
        <p:cxnSp>
          <p:nvCxnSpPr>
            <p:cNvPr id="91" name="直線接點 90"/>
            <p:cNvCxnSpPr/>
            <p:nvPr/>
          </p:nvCxnSpPr>
          <p:spPr>
            <a:xfrm>
              <a:off x="4286954" y="4407966"/>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92" name="橢圓 91"/>
            <p:cNvSpPr/>
            <p:nvPr/>
          </p:nvSpPr>
          <p:spPr>
            <a:xfrm>
              <a:off x="3534581" y="4578110"/>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93" name="圖片 92"/>
            <p:cNvPicPr>
              <a:picLocks noChangeAspect="1"/>
            </p:cNvPicPr>
            <p:nvPr/>
          </p:nvPicPr>
          <p:blipFill>
            <a:blip r:embed="rId9">
              <a:duotone>
                <a:prstClr val="black"/>
                <a:srgbClr val="CAA6FB">
                  <a:tint val="45000"/>
                  <a:satMod val="400000"/>
                </a:srgbClr>
              </a:duotone>
            </a:blip>
            <a:stretch>
              <a:fillRect/>
            </a:stretch>
          </p:blipFill>
          <p:spPr>
            <a:xfrm>
              <a:off x="4209947" y="4939246"/>
              <a:ext cx="160799" cy="375814"/>
            </a:xfrm>
            <a:prstGeom prst="rect">
              <a:avLst/>
            </a:prstGeom>
          </p:spPr>
        </p:pic>
        <p:pic>
          <p:nvPicPr>
            <p:cNvPr id="94" name="圖片 93"/>
            <p:cNvPicPr>
              <a:picLocks noChangeAspect="1"/>
            </p:cNvPicPr>
            <p:nvPr/>
          </p:nvPicPr>
          <p:blipFill>
            <a:blip r:embed="rId8">
              <a:duotone>
                <a:prstClr val="black"/>
                <a:srgbClr val="7030A0">
                  <a:tint val="45000"/>
                  <a:satMod val="400000"/>
                </a:srgbClr>
              </a:duotone>
            </a:blip>
            <a:stretch>
              <a:fillRect/>
            </a:stretch>
          </p:blipFill>
          <p:spPr>
            <a:xfrm>
              <a:off x="4746884" y="5296577"/>
              <a:ext cx="72253" cy="120577"/>
            </a:xfrm>
            <a:prstGeom prst="rect">
              <a:avLst/>
            </a:prstGeom>
          </p:spPr>
        </p:pic>
        <p:pic>
          <p:nvPicPr>
            <p:cNvPr id="95" name="圖片 94"/>
            <p:cNvPicPr>
              <a:picLocks noChangeAspect="1"/>
            </p:cNvPicPr>
            <p:nvPr/>
          </p:nvPicPr>
          <p:blipFill>
            <a:blip r:embed="rId8">
              <a:duotone>
                <a:prstClr val="black"/>
                <a:srgbClr val="7030A0">
                  <a:tint val="45000"/>
                  <a:satMod val="400000"/>
                </a:srgbClr>
              </a:duotone>
            </a:blip>
            <a:stretch>
              <a:fillRect/>
            </a:stretch>
          </p:blipFill>
          <p:spPr>
            <a:xfrm>
              <a:off x="4042669" y="5498076"/>
              <a:ext cx="72253" cy="120577"/>
            </a:xfrm>
            <a:prstGeom prst="rect">
              <a:avLst/>
            </a:prstGeom>
          </p:spPr>
        </p:pic>
        <p:pic>
          <p:nvPicPr>
            <p:cNvPr id="96" name="圖片 95"/>
            <p:cNvPicPr>
              <a:picLocks noChangeAspect="1"/>
            </p:cNvPicPr>
            <p:nvPr/>
          </p:nvPicPr>
          <p:blipFill>
            <a:blip r:embed="rId8">
              <a:duotone>
                <a:prstClr val="black"/>
                <a:srgbClr val="7030A0">
                  <a:tint val="45000"/>
                  <a:satMod val="400000"/>
                </a:srgbClr>
              </a:duotone>
            </a:blip>
            <a:stretch>
              <a:fillRect/>
            </a:stretch>
          </p:blipFill>
          <p:spPr>
            <a:xfrm>
              <a:off x="3712432" y="5404149"/>
              <a:ext cx="72253" cy="120577"/>
            </a:xfrm>
            <a:prstGeom prst="rect">
              <a:avLst/>
            </a:prstGeom>
          </p:spPr>
        </p:pic>
        <p:pic>
          <p:nvPicPr>
            <p:cNvPr id="97" name="圖片 96"/>
            <p:cNvPicPr>
              <a:picLocks noChangeAspect="1"/>
            </p:cNvPicPr>
            <p:nvPr/>
          </p:nvPicPr>
          <p:blipFill>
            <a:blip r:embed="rId8">
              <a:duotone>
                <a:prstClr val="black"/>
                <a:srgbClr val="7030A0">
                  <a:tint val="45000"/>
                  <a:satMod val="400000"/>
                </a:srgbClr>
              </a:duotone>
            </a:blip>
            <a:stretch>
              <a:fillRect/>
            </a:stretch>
          </p:blipFill>
          <p:spPr>
            <a:xfrm>
              <a:off x="3991688" y="4895380"/>
              <a:ext cx="72253" cy="120577"/>
            </a:xfrm>
            <a:prstGeom prst="rect">
              <a:avLst/>
            </a:prstGeom>
          </p:spPr>
        </p:pic>
        <p:pic>
          <p:nvPicPr>
            <p:cNvPr id="98" name="圖片 97"/>
            <p:cNvPicPr>
              <a:picLocks noChangeAspect="1"/>
            </p:cNvPicPr>
            <p:nvPr/>
          </p:nvPicPr>
          <p:blipFill>
            <a:blip r:embed="rId8">
              <a:duotone>
                <a:prstClr val="black"/>
                <a:srgbClr val="7030A0">
                  <a:tint val="45000"/>
                  <a:satMod val="400000"/>
                </a:srgbClr>
              </a:duotone>
            </a:blip>
            <a:stretch>
              <a:fillRect/>
            </a:stretch>
          </p:blipFill>
          <p:spPr>
            <a:xfrm>
              <a:off x="4465490" y="4725891"/>
              <a:ext cx="72253" cy="120577"/>
            </a:xfrm>
            <a:prstGeom prst="rect">
              <a:avLst/>
            </a:prstGeom>
          </p:spPr>
        </p:pic>
        <p:pic>
          <p:nvPicPr>
            <p:cNvPr id="99" name="圖片 98"/>
            <p:cNvPicPr>
              <a:picLocks noChangeAspect="1"/>
            </p:cNvPicPr>
            <p:nvPr/>
          </p:nvPicPr>
          <p:blipFill>
            <a:blip r:embed="rId8">
              <a:duotone>
                <a:prstClr val="black"/>
                <a:srgbClr val="7030A0">
                  <a:tint val="45000"/>
                  <a:satMod val="400000"/>
                </a:srgbClr>
              </a:duotone>
            </a:blip>
            <a:stretch>
              <a:fillRect/>
            </a:stretch>
          </p:blipFill>
          <p:spPr>
            <a:xfrm>
              <a:off x="4214107" y="5813163"/>
              <a:ext cx="72253" cy="120577"/>
            </a:xfrm>
            <a:prstGeom prst="rect">
              <a:avLst/>
            </a:prstGeom>
          </p:spPr>
        </p:pic>
        <p:pic>
          <p:nvPicPr>
            <p:cNvPr id="100" name="圖片 99"/>
            <p:cNvPicPr>
              <a:picLocks noChangeAspect="1"/>
            </p:cNvPicPr>
            <p:nvPr/>
          </p:nvPicPr>
          <p:blipFill>
            <a:blip r:embed="rId8">
              <a:duotone>
                <a:prstClr val="black"/>
                <a:srgbClr val="7030A0">
                  <a:tint val="45000"/>
                  <a:satMod val="400000"/>
                </a:srgbClr>
              </a:duotone>
            </a:blip>
            <a:stretch>
              <a:fillRect/>
            </a:stretch>
          </p:blipFill>
          <p:spPr>
            <a:xfrm>
              <a:off x="4529823" y="5771168"/>
              <a:ext cx="72253" cy="120577"/>
            </a:xfrm>
            <a:prstGeom prst="rect">
              <a:avLst/>
            </a:prstGeom>
          </p:spPr>
        </p:pic>
        <p:pic>
          <p:nvPicPr>
            <p:cNvPr id="101" name="圖片 100"/>
            <p:cNvPicPr>
              <a:picLocks noChangeAspect="1"/>
            </p:cNvPicPr>
            <p:nvPr/>
          </p:nvPicPr>
          <p:blipFill>
            <a:blip r:embed="rId8">
              <a:duotone>
                <a:prstClr val="black"/>
                <a:srgbClr val="7030A0">
                  <a:tint val="45000"/>
                  <a:satMod val="400000"/>
                </a:srgbClr>
              </a:duotone>
            </a:blip>
            <a:stretch>
              <a:fillRect/>
            </a:stretch>
          </p:blipFill>
          <p:spPr>
            <a:xfrm>
              <a:off x="4508074" y="5124237"/>
              <a:ext cx="72253" cy="120577"/>
            </a:xfrm>
            <a:prstGeom prst="rect">
              <a:avLst/>
            </a:prstGeom>
          </p:spPr>
        </p:pic>
        <p:cxnSp>
          <p:nvCxnSpPr>
            <p:cNvPr id="102" name="直線接點 101"/>
            <p:cNvCxnSpPr/>
            <p:nvPr/>
          </p:nvCxnSpPr>
          <p:spPr>
            <a:xfrm>
              <a:off x="6141978" y="4412658"/>
              <a:ext cx="0" cy="1498127"/>
            </a:xfrm>
            <a:prstGeom prst="line">
              <a:avLst/>
            </a:prstGeom>
            <a:ln w="19050"/>
          </p:spPr>
          <p:style>
            <a:lnRef idx="1">
              <a:schemeClr val="dk1"/>
            </a:lnRef>
            <a:fillRef idx="0">
              <a:schemeClr val="dk1"/>
            </a:fillRef>
            <a:effectRef idx="0">
              <a:schemeClr val="dk1"/>
            </a:effectRef>
            <a:fontRef idx="minor">
              <a:schemeClr val="tx1"/>
            </a:fontRef>
          </p:style>
        </p:cxnSp>
        <p:cxnSp>
          <p:nvCxnSpPr>
            <p:cNvPr id="103" name="直線接點 102"/>
            <p:cNvCxnSpPr/>
            <p:nvPr/>
          </p:nvCxnSpPr>
          <p:spPr>
            <a:xfrm>
              <a:off x="7251385" y="4409064"/>
              <a:ext cx="14990" cy="1474084"/>
            </a:xfrm>
            <a:prstGeom prst="line">
              <a:avLst/>
            </a:prstGeom>
            <a:ln w="19050"/>
          </p:spPr>
          <p:style>
            <a:lnRef idx="1">
              <a:schemeClr val="dk1"/>
            </a:lnRef>
            <a:fillRef idx="0">
              <a:schemeClr val="dk1"/>
            </a:fillRef>
            <a:effectRef idx="0">
              <a:schemeClr val="dk1"/>
            </a:effectRef>
            <a:fontRef idx="minor">
              <a:schemeClr val="tx1"/>
            </a:fontRef>
          </p:style>
        </p:cxnSp>
        <p:cxnSp>
          <p:nvCxnSpPr>
            <p:cNvPr id="104" name="直線接點 103"/>
            <p:cNvCxnSpPr/>
            <p:nvPr/>
          </p:nvCxnSpPr>
          <p:spPr>
            <a:xfrm>
              <a:off x="5447907" y="4412658"/>
              <a:ext cx="2453681" cy="0"/>
            </a:xfrm>
            <a:prstGeom prst="line">
              <a:avLst/>
            </a:prstGeom>
            <a:ln w="19050"/>
          </p:spPr>
          <p:style>
            <a:lnRef idx="1">
              <a:schemeClr val="dk1"/>
            </a:lnRef>
            <a:fillRef idx="0">
              <a:schemeClr val="dk1"/>
            </a:fillRef>
            <a:effectRef idx="0">
              <a:schemeClr val="dk1"/>
            </a:effectRef>
            <a:fontRef idx="minor">
              <a:schemeClr val="tx1"/>
            </a:fontRef>
          </p:style>
        </p:cxnSp>
        <p:pic>
          <p:nvPicPr>
            <p:cNvPr id="105" name="圖片 104"/>
            <p:cNvPicPr>
              <a:picLocks noChangeAspect="1"/>
            </p:cNvPicPr>
            <p:nvPr/>
          </p:nvPicPr>
          <p:blipFill>
            <a:blip r:embed="rId8">
              <a:duotone>
                <a:prstClr val="black"/>
                <a:schemeClr val="accent6">
                  <a:tint val="45000"/>
                  <a:satMod val="400000"/>
                </a:schemeClr>
              </a:duotone>
            </a:blip>
            <a:stretch>
              <a:fillRect/>
            </a:stretch>
          </p:blipFill>
          <p:spPr>
            <a:xfrm>
              <a:off x="6982276" y="4975427"/>
              <a:ext cx="72253" cy="120577"/>
            </a:xfrm>
            <a:prstGeom prst="rect">
              <a:avLst/>
            </a:prstGeom>
          </p:spPr>
        </p:pic>
        <p:pic>
          <p:nvPicPr>
            <p:cNvPr id="106" name="圖片 105"/>
            <p:cNvPicPr>
              <a:picLocks noChangeAspect="1"/>
            </p:cNvPicPr>
            <p:nvPr/>
          </p:nvPicPr>
          <p:blipFill>
            <a:blip r:embed="rId8">
              <a:duotone>
                <a:prstClr val="black"/>
                <a:srgbClr val="FF0000">
                  <a:tint val="45000"/>
                  <a:satMod val="400000"/>
                </a:srgbClr>
              </a:duotone>
            </a:blip>
            <a:stretch>
              <a:fillRect/>
            </a:stretch>
          </p:blipFill>
          <p:spPr>
            <a:xfrm>
              <a:off x="6112334" y="5270589"/>
              <a:ext cx="72253" cy="120577"/>
            </a:xfrm>
            <a:prstGeom prst="rect">
              <a:avLst/>
            </a:prstGeom>
          </p:spPr>
        </p:pic>
        <p:pic>
          <p:nvPicPr>
            <p:cNvPr id="107" name="圖片 106"/>
            <p:cNvPicPr>
              <a:picLocks noChangeAspect="1"/>
            </p:cNvPicPr>
            <p:nvPr/>
          </p:nvPicPr>
          <p:blipFill>
            <a:blip r:embed="rId8">
              <a:duotone>
                <a:prstClr val="black"/>
                <a:srgbClr val="FF0000">
                  <a:tint val="45000"/>
                  <a:satMod val="400000"/>
                </a:srgbClr>
              </a:duotone>
            </a:blip>
            <a:stretch>
              <a:fillRect/>
            </a:stretch>
          </p:blipFill>
          <p:spPr>
            <a:xfrm>
              <a:off x="6329279" y="5567579"/>
              <a:ext cx="72253" cy="120577"/>
            </a:xfrm>
            <a:prstGeom prst="rect">
              <a:avLst/>
            </a:prstGeom>
          </p:spPr>
        </p:pic>
        <p:pic>
          <p:nvPicPr>
            <p:cNvPr id="108" name="圖片 107"/>
            <p:cNvPicPr>
              <a:picLocks noChangeAspect="1"/>
            </p:cNvPicPr>
            <p:nvPr/>
          </p:nvPicPr>
          <p:blipFill>
            <a:blip r:embed="rId8">
              <a:duotone>
                <a:prstClr val="black"/>
                <a:schemeClr val="accent6">
                  <a:tint val="45000"/>
                  <a:satMod val="400000"/>
                </a:schemeClr>
              </a:duotone>
            </a:blip>
            <a:stretch>
              <a:fillRect/>
            </a:stretch>
          </p:blipFill>
          <p:spPr>
            <a:xfrm>
              <a:off x="6792293" y="4650042"/>
              <a:ext cx="72253" cy="120577"/>
            </a:xfrm>
            <a:prstGeom prst="rect">
              <a:avLst/>
            </a:prstGeom>
          </p:spPr>
        </p:pic>
        <p:pic>
          <p:nvPicPr>
            <p:cNvPr id="109" name="圖片 108"/>
            <p:cNvPicPr>
              <a:picLocks noChangeAspect="1"/>
            </p:cNvPicPr>
            <p:nvPr/>
          </p:nvPicPr>
          <p:blipFill>
            <a:blip r:embed="rId8">
              <a:duotone>
                <a:prstClr val="black"/>
                <a:schemeClr val="accent6">
                  <a:tint val="45000"/>
                  <a:satMod val="400000"/>
                </a:schemeClr>
              </a:duotone>
            </a:blip>
            <a:stretch>
              <a:fillRect/>
            </a:stretch>
          </p:blipFill>
          <p:spPr>
            <a:xfrm>
              <a:off x="7033854" y="5626055"/>
              <a:ext cx="72253" cy="120577"/>
            </a:xfrm>
            <a:prstGeom prst="rect">
              <a:avLst/>
            </a:prstGeom>
          </p:spPr>
        </p:pic>
        <p:pic>
          <p:nvPicPr>
            <p:cNvPr id="110" name="圖片 109"/>
            <p:cNvPicPr>
              <a:picLocks noChangeAspect="1"/>
            </p:cNvPicPr>
            <p:nvPr/>
          </p:nvPicPr>
          <p:blipFill>
            <a:blip r:embed="rId8">
              <a:duotone>
                <a:prstClr val="black"/>
                <a:schemeClr val="accent5">
                  <a:tint val="45000"/>
                  <a:satMod val="400000"/>
                </a:schemeClr>
              </a:duotone>
            </a:blip>
            <a:stretch>
              <a:fillRect/>
            </a:stretch>
          </p:blipFill>
          <p:spPr>
            <a:xfrm>
              <a:off x="6939476" y="5396228"/>
              <a:ext cx="72253" cy="120577"/>
            </a:xfrm>
            <a:prstGeom prst="rect">
              <a:avLst/>
            </a:prstGeom>
          </p:spPr>
        </p:pic>
        <p:pic>
          <p:nvPicPr>
            <p:cNvPr id="111" name="圖片 110"/>
            <p:cNvPicPr>
              <a:picLocks noChangeAspect="1"/>
            </p:cNvPicPr>
            <p:nvPr/>
          </p:nvPicPr>
          <p:blipFill>
            <a:blip r:embed="rId8">
              <a:duotone>
                <a:prstClr val="black"/>
                <a:schemeClr val="accent5">
                  <a:tint val="45000"/>
                  <a:satMod val="400000"/>
                </a:schemeClr>
              </a:duotone>
            </a:blip>
            <a:stretch>
              <a:fillRect/>
            </a:stretch>
          </p:blipFill>
          <p:spPr>
            <a:xfrm>
              <a:off x="6737610" y="5750158"/>
              <a:ext cx="72253" cy="120577"/>
            </a:xfrm>
            <a:prstGeom prst="rect">
              <a:avLst/>
            </a:prstGeom>
          </p:spPr>
        </p:pic>
        <p:cxnSp>
          <p:nvCxnSpPr>
            <p:cNvPr id="112" name="直線接點 111"/>
            <p:cNvCxnSpPr/>
            <p:nvPr/>
          </p:nvCxnSpPr>
          <p:spPr>
            <a:xfrm flipV="1">
              <a:off x="6708628" y="4621400"/>
              <a:ext cx="7154" cy="453"/>
            </a:xfrm>
            <a:prstGeom prst="line">
              <a:avLst/>
            </a:prstGeom>
            <a:ln w="19050"/>
          </p:spPr>
          <p:style>
            <a:lnRef idx="1">
              <a:schemeClr val="dk1"/>
            </a:lnRef>
            <a:fillRef idx="0">
              <a:schemeClr val="dk1"/>
            </a:fillRef>
            <a:effectRef idx="0">
              <a:schemeClr val="dk1"/>
            </a:effectRef>
            <a:fontRef idx="minor">
              <a:schemeClr val="tx1"/>
            </a:fontRef>
          </p:style>
        </p:cxnSp>
        <p:pic>
          <p:nvPicPr>
            <p:cNvPr id="113" name="圖片 112"/>
            <p:cNvPicPr>
              <a:picLocks noChangeAspect="1"/>
            </p:cNvPicPr>
            <p:nvPr/>
          </p:nvPicPr>
          <p:blipFill>
            <a:blip r:embed="rId5"/>
            <a:stretch>
              <a:fillRect/>
            </a:stretch>
          </p:blipFill>
          <p:spPr>
            <a:xfrm>
              <a:off x="6492494" y="4252247"/>
              <a:ext cx="406473" cy="284999"/>
            </a:xfrm>
            <a:prstGeom prst="rect">
              <a:avLst/>
            </a:prstGeom>
          </p:spPr>
        </p:pic>
        <p:sp>
          <p:nvSpPr>
            <p:cNvPr id="114" name="文字方塊 113"/>
            <p:cNvSpPr txBox="1"/>
            <p:nvPr/>
          </p:nvSpPr>
          <p:spPr>
            <a:xfrm>
              <a:off x="5822831" y="6013620"/>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RRH-G</a:t>
              </a:r>
              <a:endParaRPr lang="zh-TW" altLang="en-US" sz="1200" dirty="0">
                <a:latin typeface="Times New Roman" panose="02020603050405020304" pitchFamily="18" charset="0"/>
                <a:cs typeface="Times New Roman" panose="02020603050405020304" pitchFamily="18" charset="0"/>
              </a:endParaRPr>
            </a:p>
          </p:txBody>
        </p:sp>
        <p:sp>
          <p:nvSpPr>
            <p:cNvPr id="115" name="文字方塊 114"/>
            <p:cNvSpPr txBox="1"/>
            <p:nvPr/>
          </p:nvSpPr>
          <p:spPr>
            <a:xfrm>
              <a:off x="6970828" y="6021306"/>
              <a:ext cx="603050"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RRH-I</a:t>
              </a:r>
              <a:endParaRPr lang="zh-TW" altLang="en-US" sz="1200" dirty="0">
                <a:latin typeface="Times New Roman" panose="02020603050405020304" pitchFamily="18" charset="0"/>
                <a:cs typeface="Times New Roman" panose="02020603050405020304" pitchFamily="18" charset="0"/>
              </a:endParaRPr>
            </a:p>
          </p:txBody>
        </p:sp>
        <p:sp>
          <p:nvSpPr>
            <p:cNvPr id="116" name="橢圓 115"/>
            <p:cNvSpPr/>
            <p:nvPr/>
          </p:nvSpPr>
          <p:spPr>
            <a:xfrm>
              <a:off x="5943224" y="458756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117" name="橢圓 116"/>
            <p:cNvSpPr/>
            <p:nvPr/>
          </p:nvSpPr>
          <p:spPr>
            <a:xfrm>
              <a:off x="5416389" y="5160723"/>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118" name="橢圓 117"/>
            <p:cNvSpPr/>
            <p:nvPr/>
          </p:nvSpPr>
          <p:spPr>
            <a:xfrm>
              <a:off x="6494462" y="5142041"/>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19" name="圖片 118"/>
            <p:cNvPicPr>
              <a:picLocks noChangeAspect="1"/>
            </p:cNvPicPr>
            <p:nvPr/>
          </p:nvPicPr>
          <p:blipFill>
            <a:blip r:embed="rId9">
              <a:duotone>
                <a:prstClr val="black"/>
                <a:srgbClr val="C1FFA6">
                  <a:tint val="45000"/>
                  <a:satMod val="400000"/>
                </a:srgbClr>
              </a:duotone>
            </a:blip>
            <a:stretch>
              <a:fillRect/>
            </a:stretch>
          </p:blipFill>
          <p:spPr>
            <a:xfrm>
              <a:off x="6596536" y="4957289"/>
              <a:ext cx="160799" cy="375814"/>
            </a:xfrm>
            <a:prstGeom prst="rect">
              <a:avLst/>
            </a:prstGeom>
          </p:spPr>
        </p:pic>
        <p:pic>
          <p:nvPicPr>
            <p:cNvPr id="120" name="圖片 119"/>
            <p:cNvPicPr>
              <a:picLocks noChangeAspect="1"/>
            </p:cNvPicPr>
            <p:nvPr/>
          </p:nvPicPr>
          <p:blipFill>
            <a:blip r:embed="rId8">
              <a:duotone>
                <a:prstClr val="black"/>
                <a:srgbClr val="FF0000">
                  <a:tint val="45000"/>
                  <a:satMod val="400000"/>
                </a:srgbClr>
              </a:duotone>
            </a:blip>
            <a:stretch>
              <a:fillRect/>
            </a:stretch>
          </p:blipFill>
          <p:spPr>
            <a:xfrm>
              <a:off x="6685082" y="5504039"/>
              <a:ext cx="72253" cy="120577"/>
            </a:xfrm>
            <a:prstGeom prst="rect">
              <a:avLst/>
            </a:prstGeom>
          </p:spPr>
        </p:pic>
        <p:pic>
          <p:nvPicPr>
            <p:cNvPr id="121" name="圖片 120"/>
            <p:cNvPicPr>
              <a:picLocks noChangeAspect="1"/>
            </p:cNvPicPr>
            <p:nvPr/>
          </p:nvPicPr>
          <p:blipFill>
            <a:blip r:embed="rId8">
              <a:duotone>
                <a:prstClr val="black"/>
                <a:schemeClr val="accent6">
                  <a:tint val="45000"/>
                  <a:satMod val="400000"/>
                </a:schemeClr>
              </a:duotone>
            </a:blip>
            <a:stretch>
              <a:fillRect/>
            </a:stretch>
          </p:blipFill>
          <p:spPr>
            <a:xfrm>
              <a:off x="7224784" y="5242222"/>
              <a:ext cx="72253" cy="120577"/>
            </a:xfrm>
            <a:prstGeom prst="rect">
              <a:avLst/>
            </a:prstGeom>
          </p:spPr>
        </p:pic>
        <p:pic>
          <p:nvPicPr>
            <p:cNvPr id="122" name="圖片 121"/>
            <p:cNvPicPr>
              <a:picLocks noChangeAspect="1"/>
            </p:cNvPicPr>
            <p:nvPr/>
          </p:nvPicPr>
          <p:blipFill>
            <a:blip r:embed="rId8">
              <a:duotone>
                <a:prstClr val="black"/>
                <a:schemeClr val="accent5">
                  <a:tint val="45000"/>
                  <a:satMod val="400000"/>
                </a:schemeClr>
              </a:duotone>
            </a:blip>
            <a:stretch>
              <a:fillRect/>
            </a:stretch>
          </p:blipFill>
          <p:spPr>
            <a:xfrm>
              <a:off x="6670027" y="6137726"/>
              <a:ext cx="72253" cy="120577"/>
            </a:xfrm>
            <a:prstGeom prst="rect">
              <a:avLst/>
            </a:prstGeom>
          </p:spPr>
        </p:pic>
        <p:pic>
          <p:nvPicPr>
            <p:cNvPr id="123" name="圖片 122"/>
            <p:cNvPicPr>
              <a:picLocks noChangeAspect="1"/>
            </p:cNvPicPr>
            <p:nvPr/>
          </p:nvPicPr>
          <p:blipFill>
            <a:blip r:embed="rId8">
              <a:duotone>
                <a:prstClr val="black"/>
                <a:schemeClr val="accent5">
                  <a:tint val="45000"/>
                  <a:satMod val="400000"/>
                </a:schemeClr>
              </a:duotone>
            </a:blip>
            <a:stretch>
              <a:fillRect/>
            </a:stretch>
          </p:blipFill>
          <p:spPr>
            <a:xfrm>
              <a:off x="7617756" y="5762571"/>
              <a:ext cx="72253" cy="120577"/>
            </a:xfrm>
            <a:prstGeom prst="rect">
              <a:avLst/>
            </a:prstGeom>
          </p:spPr>
        </p:pic>
        <p:pic>
          <p:nvPicPr>
            <p:cNvPr id="124" name="圖片 123"/>
            <p:cNvPicPr>
              <a:picLocks noChangeAspect="1"/>
            </p:cNvPicPr>
            <p:nvPr/>
          </p:nvPicPr>
          <p:blipFill>
            <a:blip r:embed="rId8">
              <a:duotone>
                <a:prstClr val="black"/>
                <a:schemeClr val="accent5">
                  <a:tint val="45000"/>
                  <a:satMod val="400000"/>
                </a:schemeClr>
              </a:duotone>
            </a:blip>
            <a:stretch>
              <a:fillRect/>
            </a:stretch>
          </p:blipFill>
          <p:spPr>
            <a:xfrm>
              <a:off x="7665426" y="6211301"/>
              <a:ext cx="72253" cy="120577"/>
            </a:xfrm>
            <a:prstGeom prst="rect">
              <a:avLst/>
            </a:prstGeom>
          </p:spPr>
        </p:pic>
        <p:pic>
          <p:nvPicPr>
            <p:cNvPr id="125" name="圖片 124"/>
            <p:cNvPicPr>
              <a:picLocks noChangeAspect="1"/>
            </p:cNvPicPr>
            <p:nvPr/>
          </p:nvPicPr>
          <p:blipFill>
            <a:blip r:embed="rId8">
              <a:duotone>
                <a:prstClr val="black"/>
                <a:srgbClr val="FF0000">
                  <a:tint val="45000"/>
                  <a:satMod val="400000"/>
                </a:srgbClr>
              </a:duotone>
            </a:blip>
            <a:stretch>
              <a:fillRect/>
            </a:stretch>
          </p:blipFill>
          <p:spPr>
            <a:xfrm>
              <a:off x="5771594" y="5782513"/>
              <a:ext cx="72253" cy="120577"/>
            </a:xfrm>
            <a:prstGeom prst="rect">
              <a:avLst/>
            </a:prstGeom>
          </p:spPr>
        </p:pic>
        <p:pic>
          <p:nvPicPr>
            <p:cNvPr id="126" name="圖片 125"/>
            <p:cNvPicPr>
              <a:picLocks noChangeAspect="1"/>
            </p:cNvPicPr>
            <p:nvPr/>
          </p:nvPicPr>
          <p:blipFill>
            <a:blip r:embed="rId8">
              <a:duotone>
                <a:prstClr val="black"/>
                <a:srgbClr val="FF0000">
                  <a:tint val="45000"/>
                  <a:satMod val="400000"/>
                </a:srgbClr>
              </a:duotone>
            </a:blip>
            <a:stretch>
              <a:fillRect/>
            </a:stretch>
          </p:blipFill>
          <p:spPr>
            <a:xfrm>
              <a:off x="6414853" y="6320506"/>
              <a:ext cx="72253" cy="120577"/>
            </a:xfrm>
            <a:prstGeom prst="rect">
              <a:avLst/>
            </a:prstGeom>
          </p:spPr>
        </p:pic>
        <p:pic>
          <p:nvPicPr>
            <p:cNvPr id="127" name="圖片 126"/>
            <p:cNvPicPr>
              <a:picLocks noChangeAspect="1"/>
            </p:cNvPicPr>
            <p:nvPr/>
          </p:nvPicPr>
          <p:blipFill>
            <a:blip r:embed="rId8">
              <a:duotone>
                <a:prstClr val="black"/>
                <a:schemeClr val="accent6">
                  <a:tint val="45000"/>
                  <a:satMod val="400000"/>
                </a:schemeClr>
              </a:duotone>
            </a:blip>
            <a:stretch>
              <a:fillRect/>
            </a:stretch>
          </p:blipFill>
          <p:spPr>
            <a:xfrm>
              <a:off x="6393659" y="5362799"/>
              <a:ext cx="72253" cy="120577"/>
            </a:xfrm>
            <a:prstGeom prst="rect">
              <a:avLst/>
            </a:prstGeom>
          </p:spPr>
        </p:pic>
        <p:pic>
          <p:nvPicPr>
            <p:cNvPr id="128" name="圖片 127"/>
            <p:cNvPicPr>
              <a:picLocks noChangeAspect="1"/>
            </p:cNvPicPr>
            <p:nvPr/>
          </p:nvPicPr>
          <p:blipFill>
            <a:blip r:embed="rId8">
              <a:duotone>
                <a:prstClr val="black"/>
                <a:schemeClr val="accent6">
                  <a:tint val="45000"/>
                  <a:satMod val="400000"/>
                </a:schemeClr>
              </a:duotone>
            </a:blip>
            <a:stretch>
              <a:fillRect/>
            </a:stretch>
          </p:blipFill>
          <p:spPr>
            <a:xfrm>
              <a:off x="6282922" y="4928957"/>
              <a:ext cx="72253" cy="120577"/>
            </a:xfrm>
            <a:prstGeom prst="rect">
              <a:avLst/>
            </a:prstGeom>
          </p:spPr>
        </p:pic>
        <p:cxnSp>
          <p:nvCxnSpPr>
            <p:cNvPr id="129" name="直線接點 128"/>
            <p:cNvCxnSpPr/>
            <p:nvPr/>
          </p:nvCxnSpPr>
          <p:spPr>
            <a:xfrm>
              <a:off x="5447907" y="4417421"/>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130" name="橢圓 129"/>
            <p:cNvSpPr/>
            <p:nvPr/>
          </p:nvSpPr>
          <p:spPr>
            <a:xfrm>
              <a:off x="4695534" y="458756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31" name="圖片 130"/>
            <p:cNvPicPr>
              <a:picLocks noChangeAspect="1"/>
            </p:cNvPicPr>
            <p:nvPr/>
          </p:nvPicPr>
          <p:blipFill>
            <a:blip r:embed="rId9">
              <a:duotone>
                <a:prstClr val="black"/>
                <a:srgbClr val="FF6B6B">
                  <a:tint val="45000"/>
                  <a:satMod val="400000"/>
                </a:srgbClr>
              </a:duotone>
            </a:blip>
            <a:stretch>
              <a:fillRect/>
            </a:stretch>
          </p:blipFill>
          <p:spPr>
            <a:xfrm>
              <a:off x="6063332" y="5722878"/>
              <a:ext cx="160799" cy="375814"/>
            </a:xfrm>
            <a:prstGeom prst="rect">
              <a:avLst/>
            </a:prstGeom>
          </p:spPr>
        </p:pic>
        <p:pic>
          <p:nvPicPr>
            <p:cNvPr id="132" name="圖片 131"/>
            <p:cNvPicPr>
              <a:picLocks noChangeAspect="1"/>
            </p:cNvPicPr>
            <p:nvPr/>
          </p:nvPicPr>
          <p:blipFill>
            <a:blip r:embed="rId9">
              <a:duotone>
                <a:prstClr val="black"/>
                <a:srgbClr val="99B7FF">
                  <a:tint val="45000"/>
                  <a:satMod val="400000"/>
                </a:srgbClr>
              </a:duotone>
            </a:blip>
            <a:stretch>
              <a:fillRect/>
            </a:stretch>
          </p:blipFill>
          <p:spPr>
            <a:xfrm>
              <a:off x="7191497" y="5719992"/>
              <a:ext cx="160799" cy="375814"/>
            </a:xfrm>
            <a:prstGeom prst="rect">
              <a:avLst/>
            </a:prstGeom>
          </p:spPr>
        </p:pic>
        <p:pic>
          <p:nvPicPr>
            <p:cNvPr id="133" name="圖片 132"/>
            <p:cNvPicPr>
              <a:picLocks noChangeAspect="1"/>
            </p:cNvPicPr>
            <p:nvPr/>
          </p:nvPicPr>
          <p:blipFill>
            <a:blip r:embed="rId9">
              <a:duotone>
                <a:prstClr val="black"/>
                <a:srgbClr val="FFF26B">
                  <a:tint val="45000"/>
                  <a:satMod val="400000"/>
                </a:srgbClr>
              </a:duotone>
            </a:blip>
            <a:stretch>
              <a:fillRect/>
            </a:stretch>
          </p:blipFill>
          <p:spPr>
            <a:xfrm>
              <a:off x="5370900" y="4948701"/>
              <a:ext cx="160799" cy="375814"/>
            </a:xfrm>
            <a:prstGeom prst="rect">
              <a:avLst/>
            </a:prstGeom>
          </p:spPr>
        </p:pic>
        <p:pic>
          <p:nvPicPr>
            <p:cNvPr id="134" name="圖片 133"/>
            <p:cNvPicPr>
              <a:picLocks noChangeAspect="1"/>
            </p:cNvPicPr>
            <p:nvPr/>
          </p:nvPicPr>
          <p:blipFill>
            <a:blip r:embed="rId8">
              <a:duotone>
                <a:prstClr val="black"/>
                <a:schemeClr val="accent4">
                  <a:tint val="45000"/>
                  <a:satMod val="400000"/>
                </a:schemeClr>
              </a:duotone>
            </a:blip>
            <a:stretch>
              <a:fillRect/>
            </a:stretch>
          </p:blipFill>
          <p:spPr>
            <a:xfrm>
              <a:off x="5798720" y="5394464"/>
              <a:ext cx="72253" cy="120577"/>
            </a:xfrm>
            <a:prstGeom prst="rect">
              <a:avLst/>
            </a:prstGeom>
          </p:spPr>
        </p:pic>
        <p:pic>
          <p:nvPicPr>
            <p:cNvPr id="135" name="圖片 134"/>
            <p:cNvPicPr>
              <a:picLocks noChangeAspect="1"/>
            </p:cNvPicPr>
            <p:nvPr/>
          </p:nvPicPr>
          <p:blipFill>
            <a:blip r:embed="rId8">
              <a:duotone>
                <a:prstClr val="black"/>
                <a:schemeClr val="accent4">
                  <a:tint val="45000"/>
                  <a:satMod val="400000"/>
                </a:schemeClr>
              </a:duotone>
            </a:blip>
            <a:stretch>
              <a:fillRect/>
            </a:stretch>
          </p:blipFill>
          <p:spPr>
            <a:xfrm>
              <a:off x="5752050" y="4841769"/>
              <a:ext cx="72253" cy="120577"/>
            </a:xfrm>
            <a:prstGeom prst="rect">
              <a:avLst/>
            </a:prstGeom>
          </p:spPr>
        </p:pic>
        <p:pic>
          <p:nvPicPr>
            <p:cNvPr id="136" name="圖片 135"/>
            <p:cNvPicPr>
              <a:picLocks noChangeAspect="1"/>
            </p:cNvPicPr>
            <p:nvPr/>
          </p:nvPicPr>
          <p:blipFill>
            <a:blip r:embed="rId8">
              <a:duotone>
                <a:prstClr val="black"/>
                <a:schemeClr val="accent4">
                  <a:tint val="45000"/>
                  <a:satMod val="400000"/>
                </a:schemeClr>
              </a:duotone>
            </a:blip>
            <a:stretch>
              <a:fillRect/>
            </a:stretch>
          </p:blipFill>
          <p:spPr>
            <a:xfrm>
              <a:off x="5193974" y="4713589"/>
              <a:ext cx="72253" cy="120577"/>
            </a:xfrm>
            <a:prstGeom prst="rect">
              <a:avLst/>
            </a:prstGeom>
          </p:spPr>
        </p:pic>
        <p:pic>
          <p:nvPicPr>
            <p:cNvPr id="137" name="圖片 136"/>
            <p:cNvPicPr>
              <a:picLocks noChangeAspect="1"/>
            </p:cNvPicPr>
            <p:nvPr/>
          </p:nvPicPr>
          <p:blipFill>
            <a:blip r:embed="rId8">
              <a:duotone>
                <a:prstClr val="black"/>
                <a:schemeClr val="accent4">
                  <a:tint val="45000"/>
                  <a:satMod val="400000"/>
                </a:schemeClr>
              </a:duotone>
            </a:blip>
            <a:stretch>
              <a:fillRect/>
            </a:stretch>
          </p:blipFill>
          <p:spPr>
            <a:xfrm>
              <a:off x="5244759" y="5372309"/>
              <a:ext cx="72253" cy="120577"/>
            </a:xfrm>
            <a:prstGeom prst="rect">
              <a:avLst/>
            </a:prstGeom>
          </p:spPr>
        </p:pic>
        <p:pic>
          <p:nvPicPr>
            <p:cNvPr id="138" name="圖片 137"/>
            <p:cNvPicPr>
              <a:picLocks noChangeAspect="1"/>
            </p:cNvPicPr>
            <p:nvPr/>
          </p:nvPicPr>
          <p:blipFill>
            <a:blip r:embed="rId8">
              <a:duotone>
                <a:prstClr val="black"/>
                <a:schemeClr val="accent4">
                  <a:tint val="45000"/>
                  <a:satMod val="400000"/>
                </a:schemeClr>
              </a:duotone>
            </a:blip>
            <a:stretch>
              <a:fillRect/>
            </a:stretch>
          </p:blipFill>
          <p:spPr>
            <a:xfrm>
              <a:off x="5974645" y="5268215"/>
              <a:ext cx="72253" cy="120577"/>
            </a:xfrm>
            <a:prstGeom prst="rect">
              <a:avLst/>
            </a:prstGeom>
          </p:spPr>
        </p:pic>
        <p:pic>
          <p:nvPicPr>
            <p:cNvPr id="139" name="圖片 138"/>
            <p:cNvPicPr>
              <a:picLocks noChangeAspect="1"/>
            </p:cNvPicPr>
            <p:nvPr/>
          </p:nvPicPr>
          <p:blipFill>
            <a:blip r:embed="rId8">
              <a:duotone>
                <a:prstClr val="black"/>
                <a:schemeClr val="accent4">
                  <a:tint val="45000"/>
                  <a:satMod val="400000"/>
                </a:schemeClr>
              </a:duotone>
            </a:blip>
            <a:stretch>
              <a:fillRect/>
            </a:stretch>
          </p:blipFill>
          <p:spPr>
            <a:xfrm>
              <a:off x="5149686" y="5684723"/>
              <a:ext cx="72253" cy="120577"/>
            </a:xfrm>
            <a:prstGeom prst="rect">
              <a:avLst/>
            </a:prstGeom>
          </p:spPr>
        </p:pic>
        <p:pic>
          <p:nvPicPr>
            <p:cNvPr id="140" name="圖片 139"/>
            <p:cNvPicPr>
              <a:picLocks noChangeAspect="1"/>
            </p:cNvPicPr>
            <p:nvPr/>
          </p:nvPicPr>
          <p:blipFill>
            <a:blip r:embed="rId8">
              <a:duotone>
                <a:prstClr val="black"/>
                <a:schemeClr val="accent4">
                  <a:tint val="45000"/>
                  <a:satMod val="400000"/>
                </a:schemeClr>
              </a:duotone>
            </a:blip>
            <a:stretch>
              <a:fillRect/>
            </a:stretch>
          </p:blipFill>
          <p:spPr>
            <a:xfrm>
              <a:off x="4891322" y="5283571"/>
              <a:ext cx="72253" cy="120577"/>
            </a:xfrm>
            <a:prstGeom prst="rect">
              <a:avLst/>
            </a:prstGeom>
          </p:spPr>
        </p:pic>
        <p:cxnSp>
          <p:nvCxnSpPr>
            <p:cNvPr id="141" name="直線接點 140"/>
            <p:cNvCxnSpPr/>
            <p:nvPr/>
          </p:nvCxnSpPr>
          <p:spPr>
            <a:xfrm>
              <a:off x="7893968" y="4409586"/>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142" name="橢圓 141"/>
            <p:cNvSpPr/>
            <p:nvPr/>
          </p:nvSpPr>
          <p:spPr>
            <a:xfrm>
              <a:off x="7141595" y="4579730"/>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43" name="圖片 142"/>
            <p:cNvPicPr>
              <a:picLocks noChangeAspect="1"/>
            </p:cNvPicPr>
            <p:nvPr/>
          </p:nvPicPr>
          <p:blipFill>
            <a:blip r:embed="rId9">
              <a:duotone>
                <a:prstClr val="black"/>
                <a:srgbClr val="CAA6FB">
                  <a:tint val="45000"/>
                  <a:satMod val="400000"/>
                </a:srgbClr>
              </a:duotone>
            </a:blip>
            <a:stretch>
              <a:fillRect/>
            </a:stretch>
          </p:blipFill>
          <p:spPr>
            <a:xfrm>
              <a:off x="7816961" y="4940866"/>
              <a:ext cx="160799" cy="375814"/>
            </a:xfrm>
            <a:prstGeom prst="rect">
              <a:avLst/>
            </a:prstGeom>
          </p:spPr>
        </p:pic>
        <p:pic>
          <p:nvPicPr>
            <p:cNvPr id="144" name="圖片 143"/>
            <p:cNvPicPr>
              <a:picLocks noChangeAspect="1"/>
            </p:cNvPicPr>
            <p:nvPr/>
          </p:nvPicPr>
          <p:blipFill>
            <a:blip r:embed="rId8">
              <a:duotone>
                <a:prstClr val="black"/>
                <a:srgbClr val="7030A0">
                  <a:tint val="45000"/>
                  <a:satMod val="400000"/>
                </a:srgbClr>
              </a:duotone>
            </a:blip>
            <a:stretch>
              <a:fillRect/>
            </a:stretch>
          </p:blipFill>
          <p:spPr>
            <a:xfrm>
              <a:off x="8008589" y="5543506"/>
              <a:ext cx="72253" cy="120577"/>
            </a:xfrm>
            <a:prstGeom prst="rect">
              <a:avLst/>
            </a:prstGeom>
          </p:spPr>
        </p:pic>
        <p:pic>
          <p:nvPicPr>
            <p:cNvPr id="145" name="圖片 144"/>
            <p:cNvPicPr>
              <a:picLocks noChangeAspect="1"/>
            </p:cNvPicPr>
            <p:nvPr/>
          </p:nvPicPr>
          <p:blipFill>
            <a:blip r:embed="rId8">
              <a:duotone>
                <a:prstClr val="black"/>
                <a:srgbClr val="7030A0">
                  <a:tint val="45000"/>
                  <a:satMod val="400000"/>
                </a:srgbClr>
              </a:duotone>
            </a:blip>
            <a:stretch>
              <a:fillRect/>
            </a:stretch>
          </p:blipFill>
          <p:spPr>
            <a:xfrm>
              <a:off x="7649683" y="5499696"/>
              <a:ext cx="72253" cy="120577"/>
            </a:xfrm>
            <a:prstGeom prst="rect">
              <a:avLst/>
            </a:prstGeom>
          </p:spPr>
        </p:pic>
        <p:pic>
          <p:nvPicPr>
            <p:cNvPr id="146" name="圖片 145"/>
            <p:cNvPicPr>
              <a:picLocks noChangeAspect="1"/>
            </p:cNvPicPr>
            <p:nvPr/>
          </p:nvPicPr>
          <p:blipFill>
            <a:blip r:embed="rId8">
              <a:duotone>
                <a:prstClr val="black"/>
                <a:srgbClr val="7030A0">
                  <a:tint val="45000"/>
                  <a:satMod val="400000"/>
                </a:srgbClr>
              </a:duotone>
            </a:blip>
            <a:stretch>
              <a:fillRect/>
            </a:stretch>
          </p:blipFill>
          <p:spPr>
            <a:xfrm>
              <a:off x="7319446" y="5405769"/>
              <a:ext cx="72253" cy="120577"/>
            </a:xfrm>
            <a:prstGeom prst="rect">
              <a:avLst/>
            </a:prstGeom>
          </p:spPr>
        </p:pic>
        <p:pic>
          <p:nvPicPr>
            <p:cNvPr id="147" name="圖片 146"/>
            <p:cNvPicPr>
              <a:picLocks noChangeAspect="1"/>
            </p:cNvPicPr>
            <p:nvPr/>
          </p:nvPicPr>
          <p:blipFill>
            <a:blip r:embed="rId8">
              <a:duotone>
                <a:prstClr val="black"/>
                <a:srgbClr val="7030A0">
                  <a:tint val="45000"/>
                  <a:satMod val="400000"/>
                </a:srgbClr>
              </a:duotone>
            </a:blip>
            <a:stretch>
              <a:fillRect/>
            </a:stretch>
          </p:blipFill>
          <p:spPr>
            <a:xfrm>
              <a:off x="7598702" y="4897000"/>
              <a:ext cx="72253" cy="120577"/>
            </a:xfrm>
            <a:prstGeom prst="rect">
              <a:avLst/>
            </a:prstGeom>
          </p:spPr>
        </p:pic>
        <p:pic>
          <p:nvPicPr>
            <p:cNvPr id="148" name="圖片 147"/>
            <p:cNvPicPr>
              <a:picLocks noChangeAspect="1"/>
            </p:cNvPicPr>
            <p:nvPr/>
          </p:nvPicPr>
          <p:blipFill>
            <a:blip r:embed="rId8">
              <a:duotone>
                <a:prstClr val="black"/>
                <a:srgbClr val="7030A0">
                  <a:tint val="45000"/>
                  <a:satMod val="400000"/>
                </a:srgbClr>
              </a:duotone>
            </a:blip>
            <a:stretch>
              <a:fillRect/>
            </a:stretch>
          </p:blipFill>
          <p:spPr>
            <a:xfrm>
              <a:off x="8114406" y="4964507"/>
              <a:ext cx="72253" cy="120577"/>
            </a:xfrm>
            <a:prstGeom prst="rect">
              <a:avLst/>
            </a:prstGeom>
          </p:spPr>
        </p:pic>
        <p:pic>
          <p:nvPicPr>
            <p:cNvPr id="149" name="圖片 148"/>
            <p:cNvPicPr>
              <a:picLocks noChangeAspect="1"/>
            </p:cNvPicPr>
            <p:nvPr/>
          </p:nvPicPr>
          <p:blipFill>
            <a:blip r:embed="rId8">
              <a:duotone>
                <a:prstClr val="black"/>
                <a:srgbClr val="7030A0">
                  <a:tint val="45000"/>
                  <a:satMod val="400000"/>
                </a:srgbClr>
              </a:duotone>
            </a:blip>
            <a:stretch>
              <a:fillRect/>
            </a:stretch>
          </p:blipFill>
          <p:spPr>
            <a:xfrm>
              <a:off x="8388117" y="5047914"/>
              <a:ext cx="72253" cy="120577"/>
            </a:xfrm>
            <a:prstGeom prst="rect">
              <a:avLst/>
            </a:prstGeom>
          </p:spPr>
        </p:pic>
        <p:pic>
          <p:nvPicPr>
            <p:cNvPr id="150" name="圖片 149"/>
            <p:cNvPicPr>
              <a:picLocks noChangeAspect="1"/>
            </p:cNvPicPr>
            <p:nvPr/>
          </p:nvPicPr>
          <p:blipFill>
            <a:blip r:embed="rId8">
              <a:duotone>
                <a:prstClr val="black"/>
                <a:srgbClr val="7030A0">
                  <a:tint val="45000"/>
                  <a:satMod val="400000"/>
                </a:srgbClr>
              </a:duotone>
            </a:blip>
            <a:stretch>
              <a:fillRect/>
            </a:stretch>
          </p:blipFill>
          <p:spPr>
            <a:xfrm>
              <a:off x="8217139" y="5660316"/>
              <a:ext cx="72253" cy="120577"/>
            </a:xfrm>
            <a:prstGeom prst="rect">
              <a:avLst/>
            </a:prstGeom>
          </p:spPr>
        </p:pic>
        <p:pic>
          <p:nvPicPr>
            <p:cNvPr id="151" name="圖片 150"/>
            <p:cNvPicPr>
              <a:picLocks noChangeAspect="1"/>
            </p:cNvPicPr>
            <p:nvPr/>
          </p:nvPicPr>
          <p:blipFill>
            <a:blip r:embed="rId8">
              <a:duotone>
                <a:prstClr val="black"/>
                <a:srgbClr val="7030A0">
                  <a:tint val="45000"/>
                  <a:satMod val="400000"/>
                </a:srgbClr>
              </a:duotone>
            </a:blip>
            <a:stretch>
              <a:fillRect/>
            </a:stretch>
          </p:blipFill>
          <p:spPr>
            <a:xfrm>
              <a:off x="8412674" y="5404148"/>
              <a:ext cx="72253" cy="120577"/>
            </a:xfrm>
            <a:prstGeom prst="rect">
              <a:avLst/>
            </a:prstGeom>
          </p:spPr>
        </p:pic>
        <p:pic>
          <p:nvPicPr>
            <p:cNvPr id="152" name="圖片 151"/>
            <p:cNvPicPr>
              <a:picLocks noChangeAspect="1"/>
            </p:cNvPicPr>
            <p:nvPr/>
          </p:nvPicPr>
          <p:blipFill>
            <a:blip r:embed="rId8">
              <a:duotone>
                <a:prstClr val="black"/>
                <a:srgbClr val="FF0000">
                  <a:tint val="45000"/>
                  <a:satMod val="400000"/>
                </a:srgbClr>
              </a:duotone>
            </a:blip>
            <a:stretch>
              <a:fillRect/>
            </a:stretch>
          </p:blipFill>
          <p:spPr>
            <a:xfrm>
              <a:off x="6561690" y="5839590"/>
              <a:ext cx="72253" cy="120577"/>
            </a:xfrm>
            <a:prstGeom prst="rect">
              <a:avLst/>
            </a:prstGeom>
          </p:spPr>
        </p:pic>
        <p:pic>
          <p:nvPicPr>
            <p:cNvPr id="153" name="圖片 152"/>
            <p:cNvPicPr>
              <a:picLocks noChangeAspect="1"/>
            </p:cNvPicPr>
            <p:nvPr/>
          </p:nvPicPr>
          <p:blipFill>
            <a:blip r:embed="rId8">
              <a:duotone>
                <a:prstClr val="black"/>
                <a:schemeClr val="accent5">
                  <a:tint val="45000"/>
                  <a:satMod val="400000"/>
                </a:schemeClr>
              </a:duotone>
            </a:blip>
            <a:stretch>
              <a:fillRect/>
            </a:stretch>
          </p:blipFill>
          <p:spPr>
            <a:xfrm>
              <a:off x="7560347" y="5304972"/>
              <a:ext cx="72253" cy="120577"/>
            </a:xfrm>
            <a:prstGeom prst="rect">
              <a:avLst/>
            </a:prstGeom>
          </p:spPr>
        </p:pic>
        <p:pic>
          <p:nvPicPr>
            <p:cNvPr id="154" name="圖片 153"/>
            <p:cNvPicPr>
              <a:picLocks noChangeAspect="1"/>
            </p:cNvPicPr>
            <p:nvPr/>
          </p:nvPicPr>
          <p:blipFill>
            <a:blip r:embed="rId8">
              <a:duotone>
                <a:prstClr val="black"/>
                <a:schemeClr val="accent4">
                  <a:tint val="45000"/>
                  <a:satMod val="400000"/>
                </a:schemeClr>
              </a:duotone>
            </a:blip>
            <a:stretch>
              <a:fillRect/>
            </a:stretch>
          </p:blipFill>
          <p:spPr>
            <a:xfrm>
              <a:off x="5651589" y="5633612"/>
              <a:ext cx="72253" cy="120577"/>
            </a:xfrm>
            <a:prstGeom prst="rect">
              <a:avLst/>
            </a:prstGeom>
          </p:spPr>
        </p:pic>
        <p:sp>
          <p:nvSpPr>
            <p:cNvPr id="155" name="文字方塊 154"/>
            <p:cNvSpPr txBox="1"/>
            <p:nvPr/>
          </p:nvSpPr>
          <p:spPr>
            <a:xfrm>
              <a:off x="1499726" y="5254511"/>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RRH-A</a:t>
              </a:r>
              <a:endParaRPr lang="zh-TW" altLang="en-US" sz="1200" dirty="0">
                <a:latin typeface="Times New Roman" panose="02020603050405020304" pitchFamily="18" charset="0"/>
                <a:cs typeface="Times New Roman" panose="02020603050405020304" pitchFamily="18" charset="0"/>
              </a:endParaRPr>
            </a:p>
          </p:txBody>
        </p:sp>
        <p:sp>
          <p:nvSpPr>
            <p:cNvPr id="156" name="文字方塊 155"/>
            <p:cNvSpPr txBox="1"/>
            <p:nvPr/>
          </p:nvSpPr>
          <p:spPr>
            <a:xfrm>
              <a:off x="3982788" y="5245789"/>
              <a:ext cx="64633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RRH-E</a:t>
              </a:r>
              <a:endParaRPr lang="zh-TW" altLang="en-US" sz="1200" dirty="0">
                <a:latin typeface="Times New Roman" panose="02020603050405020304" pitchFamily="18" charset="0"/>
                <a:cs typeface="Times New Roman" panose="02020603050405020304" pitchFamily="18" charset="0"/>
              </a:endParaRPr>
            </a:p>
          </p:txBody>
        </p:sp>
        <p:sp>
          <p:nvSpPr>
            <p:cNvPr id="157" name="文字方塊 156"/>
            <p:cNvSpPr txBox="1"/>
            <p:nvPr/>
          </p:nvSpPr>
          <p:spPr>
            <a:xfrm>
              <a:off x="5154735" y="4735400"/>
              <a:ext cx="636713"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RRH-F</a:t>
              </a:r>
              <a:endParaRPr lang="zh-TW" altLang="en-US" sz="1200" dirty="0">
                <a:latin typeface="Times New Roman" panose="02020603050405020304" pitchFamily="18" charset="0"/>
                <a:cs typeface="Times New Roman" panose="02020603050405020304" pitchFamily="18" charset="0"/>
              </a:endParaRPr>
            </a:p>
          </p:txBody>
        </p:sp>
        <p:sp>
          <p:nvSpPr>
            <p:cNvPr id="158" name="文字方塊 157"/>
            <p:cNvSpPr txBox="1"/>
            <p:nvPr/>
          </p:nvSpPr>
          <p:spPr>
            <a:xfrm>
              <a:off x="7642200" y="5228198"/>
              <a:ext cx="611065"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RRH-J</a:t>
              </a:r>
              <a:endParaRPr lang="zh-TW" altLang="en-US" sz="1200" dirty="0">
                <a:latin typeface="Times New Roman" panose="02020603050405020304" pitchFamily="18" charset="0"/>
                <a:cs typeface="Times New Roman" panose="02020603050405020304" pitchFamily="18" charset="0"/>
              </a:endParaRPr>
            </a:p>
          </p:txBody>
        </p:sp>
      </p:grpSp>
      <p:sp>
        <p:nvSpPr>
          <p:cNvPr id="167" name="文字方塊 166"/>
          <p:cNvSpPr txBox="1"/>
          <p:nvPr/>
        </p:nvSpPr>
        <p:spPr>
          <a:xfrm>
            <a:off x="474541" y="367596"/>
            <a:ext cx="2733441" cy="861774"/>
          </a:xfrm>
          <a:prstGeom prst="rect">
            <a:avLst/>
          </a:prstGeom>
          <a:noFill/>
        </p:spPr>
        <p:txBody>
          <a:bodyPr wrap="none" rtlCol="0">
            <a:spAutoFit/>
          </a:bodyPr>
          <a:lstStyle/>
          <a:p>
            <a:r>
              <a:rPr lang="en-US" altLang="zh-TW" sz="5000" dirty="0" smtClean="0">
                <a:latin typeface="Times New Roman" panose="02020603050405020304" pitchFamily="18" charset="0"/>
                <a:cs typeface="Times New Roman" panose="02020603050405020304" pitchFamily="18" charset="0"/>
              </a:rPr>
              <a:t>Data Rate</a:t>
            </a:r>
            <a:endParaRPr lang="zh-TW" altLang="en-US" sz="5000" dirty="0">
              <a:latin typeface="Times New Roman" panose="02020603050405020304" pitchFamily="18" charset="0"/>
              <a:cs typeface="Times New Roman" panose="02020603050405020304" pitchFamily="18" charset="0"/>
            </a:endParaRPr>
          </a:p>
        </p:txBody>
      </p:sp>
      <p:sp>
        <p:nvSpPr>
          <p:cNvPr id="168" name="矩形 167"/>
          <p:cNvSpPr/>
          <p:nvPr/>
        </p:nvSpPr>
        <p:spPr>
          <a:xfrm>
            <a:off x="4798381" y="5415320"/>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9" name="橢圓 168"/>
          <p:cNvSpPr/>
          <p:nvPr/>
        </p:nvSpPr>
        <p:spPr>
          <a:xfrm rot="1668006">
            <a:off x="4798557" y="4729956"/>
            <a:ext cx="315469" cy="98297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0" name="文字方塊 169"/>
          <p:cNvSpPr txBox="1"/>
          <p:nvPr/>
        </p:nvSpPr>
        <p:spPr>
          <a:xfrm>
            <a:off x="474541" y="1516297"/>
            <a:ext cx="2595582" cy="1754326"/>
          </a:xfrm>
          <a:prstGeom prst="rect">
            <a:avLst/>
          </a:prstGeom>
          <a:noFill/>
        </p:spPr>
        <p:txBody>
          <a:bodyPr wrap="none" rtlCol="0">
            <a:spAutoFit/>
          </a:bodyPr>
          <a:lstStyle/>
          <a:p>
            <a:pPr>
              <a:lnSpc>
                <a:spcPct val="150000"/>
              </a:lnSpc>
            </a:pP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傳輸資料量</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:10MB</a:t>
            </a:r>
          </a:p>
          <a:p>
            <a:pPr>
              <a:lnSpc>
                <a:spcPct val="150000"/>
              </a:lnSpc>
            </a:pP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傳輸時間</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秒</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150000"/>
              </a:lnSpc>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Data Rate :</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171" name="物件 170"/>
          <p:cNvGraphicFramePr>
            <a:graphicFrameLocks noChangeAspect="1"/>
          </p:cNvGraphicFramePr>
          <p:nvPr>
            <p:extLst/>
          </p:nvPr>
        </p:nvGraphicFramePr>
        <p:xfrm>
          <a:off x="840143" y="3271598"/>
          <a:ext cx="3533548" cy="1046977"/>
        </p:xfrm>
        <a:graphic>
          <a:graphicData uri="http://schemas.openxmlformats.org/presentationml/2006/ole">
            <mc:AlternateContent xmlns:mc="http://schemas.openxmlformats.org/markup-compatibility/2006">
              <mc:Choice xmlns:v="urn:schemas-microsoft-com:vml" Requires="v">
                <p:oleObj spid="_x0000_s16386" name="方程式" r:id="rId10" imgW="1028520" imgH="304560" progId="Equation.3">
                  <p:embed/>
                </p:oleObj>
              </mc:Choice>
              <mc:Fallback>
                <p:oleObj name="方程式" r:id="rId10" imgW="1028520" imgH="304560" progId="Equation.3">
                  <p:embed/>
                  <p:pic>
                    <p:nvPicPr>
                      <p:cNvPr id="171" name="物件 170"/>
                      <p:cNvPicPr/>
                      <p:nvPr/>
                    </p:nvPicPr>
                    <p:blipFill>
                      <a:blip r:embed="rId11"/>
                      <a:stretch>
                        <a:fillRect/>
                      </a:stretch>
                    </p:blipFill>
                    <p:spPr>
                      <a:xfrm>
                        <a:off x="840143" y="3271598"/>
                        <a:ext cx="3533548" cy="1046977"/>
                      </a:xfrm>
                      <a:prstGeom prst="rect">
                        <a:avLst/>
                      </a:prstGeom>
                    </p:spPr>
                  </p:pic>
                </p:oleObj>
              </mc:Fallback>
            </mc:AlternateContent>
          </a:graphicData>
        </a:graphic>
      </p:graphicFrame>
    </p:spTree>
    <p:extLst>
      <p:ext uri="{BB962C8B-B14F-4D97-AF65-F5344CB8AC3E}">
        <p14:creationId xmlns:p14="http://schemas.microsoft.com/office/powerpoint/2010/main" val="370121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16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6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0" nodeType="clickEffect">
                                  <p:stCondLst>
                                    <p:cond delay="0"/>
                                  </p:stCondLst>
                                  <p:childTnLst>
                                    <p:animMotion origin="layout" path="M 0 0 L 0.01172 -0.05926 L 0.01068 -0.17523 L 0.11458 -0.17523 L 0.1125 -0.24004 L 0.2668 -0.24768 L 0.26354 -0.54097 L 0.22812 -0.48194 L 0.08346 -0.48379 L 0.08672 -0.54282 " pathEditMode="relative" ptsTypes="AAAAAAAAAA">
                                      <p:cBhvr>
                                        <p:cTn id="12" dur="2000" fill="hold"/>
                                        <p:tgtEl>
                                          <p:spTgt spid="168"/>
                                        </p:tgtEl>
                                        <p:attrNameLst>
                                          <p:attrName>ppt_x</p:attrName>
                                          <p:attrName>ppt_y</p:attrName>
                                        </p:attrNameLst>
                                      </p:cBhvr>
                                    </p:animMotion>
                                  </p:childTnLst>
                                </p:cTn>
                              </p:par>
                              <p:par>
                                <p:cTn id="13" presetID="1" presetClass="entr" presetSubtype="0" fill="hold" grpId="2" nodeType="withEffect">
                                  <p:stCondLst>
                                    <p:cond delay="0"/>
                                  </p:stCondLst>
                                  <p:childTnLst>
                                    <p:set>
                                      <p:cBhvr>
                                        <p:cTn id="14" dur="1" fill="hold">
                                          <p:stCondLst>
                                            <p:cond delay="0"/>
                                          </p:stCondLst>
                                        </p:cTn>
                                        <p:tgtEl>
                                          <p:spTgt spid="1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68" grpId="1" animBg="1"/>
      <p:bldP spid="168" grpId="2" animBg="1"/>
      <p:bldP spid="169" grpId="0" animBg="1"/>
      <p:bldP spid="16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3"/>
          <p:cNvGrpSpPr/>
          <p:nvPr/>
        </p:nvGrpSpPr>
        <p:grpSpPr>
          <a:xfrm>
            <a:off x="4040696" y="2800636"/>
            <a:ext cx="2420858" cy="942579"/>
            <a:chOff x="3538011" y="3489259"/>
            <a:chExt cx="2420858" cy="942579"/>
          </a:xfrm>
        </p:grpSpPr>
        <p:cxnSp>
          <p:nvCxnSpPr>
            <p:cNvPr id="5" name="直線接點 4"/>
            <p:cNvCxnSpPr/>
            <p:nvPr/>
          </p:nvCxnSpPr>
          <p:spPr>
            <a:xfrm>
              <a:off x="4826974" y="3790274"/>
              <a:ext cx="1131895" cy="641564"/>
            </a:xfrm>
            <a:prstGeom prst="line">
              <a:avLst/>
            </a:prstGeom>
          </p:spPr>
          <p:style>
            <a:lnRef idx="1">
              <a:schemeClr val="dk1"/>
            </a:lnRef>
            <a:fillRef idx="0">
              <a:schemeClr val="dk1"/>
            </a:fillRef>
            <a:effectRef idx="0">
              <a:schemeClr val="dk1"/>
            </a:effectRef>
            <a:fontRef idx="minor">
              <a:schemeClr val="tx1"/>
            </a:fontRef>
          </p:style>
        </p:cxnSp>
        <p:sp>
          <p:nvSpPr>
            <p:cNvPr id="6" name="圓角矩形 5"/>
            <p:cNvSpPr/>
            <p:nvPr/>
          </p:nvSpPr>
          <p:spPr>
            <a:xfrm>
              <a:off x="3538011" y="3489259"/>
              <a:ext cx="1361859" cy="3427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Times New Roman" panose="02020603050405020304" pitchFamily="18" charset="0"/>
                  <a:cs typeface="Times New Roman" panose="02020603050405020304" pitchFamily="18" charset="0"/>
                </a:rPr>
                <a:t>C=55Mbps</a:t>
              </a:r>
              <a:endParaRPr lang="zh-TW" altLang="en-US" dirty="0">
                <a:solidFill>
                  <a:schemeClr val="tx1"/>
                </a:solidFill>
                <a:latin typeface="Times New Roman" panose="02020603050405020304" pitchFamily="18" charset="0"/>
                <a:cs typeface="Times New Roman" panose="02020603050405020304" pitchFamily="18" charset="0"/>
              </a:endParaRPr>
            </a:p>
          </p:txBody>
        </p:sp>
      </p:grpSp>
      <p:grpSp>
        <p:nvGrpSpPr>
          <p:cNvPr id="7" name="群組 6"/>
          <p:cNvGrpSpPr/>
          <p:nvPr/>
        </p:nvGrpSpPr>
        <p:grpSpPr>
          <a:xfrm>
            <a:off x="4053018" y="3363134"/>
            <a:ext cx="2420858" cy="942579"/>
            <a:chOff x="3538011" y="3489259"/>
            <a:chExt cx="2420858" cy="942579"/>
          </a:xfrm>
        </p:grpSpPr>
        <p:cxnSp>
          <p:nvCxnSpPr>
            <p:cNvPr id="8" name="直線接點 7"/>
            <p:cNvCxnSpPr/>
            <p:nvPr/>
          </p:nvCxnSpPr>
          <p:spPr>
            <a:xfrm>
              <a:off x="4826974" y="3790274"/>
              <a:ext cx="1131895" cy="641564"/>
            </a:xfrm>
            <a:prstGeom prst="line">
              <a:avLst/>
            </a:prstGeom>
          </p:spPr>
          <p:style>
            <a:lnRef idx="1">
              <a:schemeClr val="dk1"/>
            </a:lnRef>
            <a:fillRef idx="0">
              <a:schemeClr val="dk1"/>
            </a:fillRef>
            <a:effectRef idx="0">
              <a:schemeClr val="dk1"/>
            </a:effectRef>
            <a:fontRef idx="minor">
              <a:schemeClr val="tx1"/>
            </a:fontRef>
          </p:style>
        </p:cxnSp>
        <p:sp>
          <p:nvSpPr>
            <p:cNvPr id="9" name="圓角矩形 8"/>
            <p:cNvSpPr/>
            <p:nvPr/>
          </p:nvSpPr>
          <p:spPr>
            <a:xfrm>
              <a:off x="3538011" y="3489259"/>
              <a:ext cx="1361859" cy="3427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Times New Roman" panose="02020603050405020304" pitchFamily="18" charset="0"/>
                  <a:cs typeface="Times New Roman" panose="02020603050405020304" pitchFamily="18" charset="0"/>
                </a:rPr>
                <a:t>C=50Mbps</a:t>
              </a:r>
              <a:endParaRPr lang="zh-TW" altLang="en-US" dirty="0">
                <a:solidFill>
                  <a:schemeClr val="tx1"/>
                </a:solidFill>
                <a:latin typeface="Times New Roman" panose="02020603050405020304" pitchFamily="18" charset="0"/>
                <a:cs typeface="Times New Roman" panose="02020603050405020304" pitchFamily="18" charset="0"/>
              </a:endParaRPr>
            </a:p>
          </p:txBody>
        </p:sp>
      </p:grpSp>
      <p:grpSp>
        <p:nvGrpSpPr>
          <p:cNvPr id="10" name="群組 9"/>
          <p:cNvGrpSpPr/>
          <p:nvPr/>
        </p:nvGrpSpPr>
        <p:grpSpPr>
          <a:xfrm>
            <a:off x="4453628" y="-1023741"/>
            <a:ext cx="7560368" cy="7573011"/>
            <a:chOff x="1088520" y="-942975"/>
            <a:chExt cx="7560368" cy="7573011"/>
          </a:xfrm>
        </p:grpSpPr>
        <p:sp>
          <p:nvSpPr>
            <p:cNvPr id="11" name="文字方塊 10"/>
            <p:cNvSpPr txBox="1"/>
            <p:nvPr/>
          </p:nvSpPr>
          <p:spPr>
            <a:xfrm>
              <a:off x="6379508" y="4715647"/>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RRH-H</a:t>
              </a:r>
              <a:endParaRPr lang="zh-TW" altLang="en-US" sz="1200" dirty="0">
                <a:latin typeface="Times New Roman" panose="02020603050405020304" pitchFamily="18" charset="0"/>
                <a:cs typeface="Times New Roman" panose="02020603050405020304" pitchFamily="18" charset="0"/>
              </a:endParaRPr>
            </a:p>
          </p:txBody>
        </p:sp>
        <p:sp>
          <p:nvSpPr>
            <p:cNvPr id="12" name="文字方塊 11"/>
            <p:cNvSpPr txBox="1"/>
            <p:nvPr/>
          </p:nvSpPr>
          <p:spPr>
            <a:xfrm>
              <a:off x="2782869" y="4723159"/>
              <a:ext cx="65434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RRH-C</a:t>
              </a:r>
              <a:endParaRPr lang="zh-TW" altLang="en-US" sz="1200" dirty="0">
                <a:latin typeface="Times New Roman" panose="02020603050405020304" pitchFamily="18" charset="0"/>
                <a:cs typeface="Times New Roman" panose="02020603050405020304" pitchFamily="18" charset="0"/>
              </a:endParaRPr>
            </a:p>
          </p:txBody>
        </p:sp>
        <p:pic>
          <p:nvPicPr>
            <p:cNvPr id="13" name="圖片 12"/>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1399943" y="-942975"/>
              <a:ext cx="7048857" cy="5739778"/>
            </a:xfrm>
            <a:prstGeom prst="rect">
              <a:avLst/>
            </a:prstGeom>
            <a:ln>
              <a:noFill/>
            </a:ln>
          </p:spPr>
        </p:pic>
        <p:cxnSp>
          <p:nvCxnSpPr>
            <p:cNvPr id="14" name="直線接點 13"/>
            <p:cNvCxnSpPr/>
            <p:nvPr/>
          </p:nvCxnSpPr>
          <p:spPr>
            <a:xfrm>
              <a:off x="3069921" y="3917092"/>
              <a:ext cx="3645861" cy="13395"/>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直線接點 14"/>
            <p:cNvCxnSpPr/>
            <p:nvPr/>
          </p:nvCxnSpPr>
          <p:spPr>
            <a:xfrm flipH="1" flipV="1">
              <a:off x="4920788" y="1970918"/>
              <a:ext cx="419785" cy="314682"/>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直線接點 15"/>
            <p:cNvCxnSpPr/>
            <p:nvPr/>
          </p:nvCxnSpPr>
          <p:spPr>
            <a:xfrm>
              <a:off x="6919818" y="2045595"/>
              <a:ext cx="0" cy="249633"/>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直線接點 16"/>
            <p:cNvCxnSpPr/>
            <p:nvPr/>
          </p:nvCxnSpPr>
          <p:spPr>
            <a:xfrm>
              <a:off x="6241322" y="1434969"/>
              <a:ext cx="0" cy="187095"/>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直線接點 17"/>
            <p:cNvCxnSpPr/>
            <p:nvPr/>
          </p:nvCxnSpPr>
          <p:spPr>
            <a:xfrm flipH="1">
              <a:off x="4928050" y="1434878"/>
              <a:ext cx="368598" cy="458554"/>
            </a:xfrm>
            <a:prstGeom prst="line">
              <a:avLst/>
            </a:prstGeom>
            <a:ln w="19050"/>
          </p:spPr>
          <p:style>
            <a:lnRef idx="1">
              <a:schemeClr val="dk1"/>
            </a:lnRef>
            <a:fillRef idx="0">
              <a:schemeClr val="dk1"/>
            </a:fillRef>
            <a:effectRef idx="0">
              <a:schemeClr val="dk1"/>
            </a:effectRef>
            <a:fontRef idx="minor">
              <a:schemeClr val="tx1"/>
            </a:fontRef>
          </p:style>
        </p:cxnSp>
        <p:cxnSp>
          <p:nvCxnSpPr>
            <p:cNvPr id="19" name="直線接點 18"/>
            <p:cNvCxnSpPr/>
            <p:nvPr/>
          </p:nvCxnSpPr>
          <p:spPr>
            <a:xfrm flipH="1" flipV="1">
              <a:off x="4472755" y="1433360"/>
              <a:ext cx="391160" cy="451207"/>
            </a:xfrm>
            <a:prstGeom prst="line">
              <a:avLst/>
            </a:prstGeom>
            <a:ln w="19050"/>
          </p:spPr>
          <p:style>
            <a:lnRef idx="1">
              <a:schemeClr val="dk1"/>
            </a:lnRef>
            <a:fillRef idx="0">
              <a:schemeClr val="dk1"/>
            </a:fillRef>
            <a:effectRef idx="0">
              <a:schemeClr val="dk1"/>
            </a:effectRef>
            <a:fontRef idx="minor">
              <a:schemeClr val="tx1"/>
            </a:fontRef>
          </p:style>
        </p:cxnSp>
        <p:cxnSp>
          <p:nvCxnSpPr>
            <p:cNvPr id="20" name="直線接點 19"/>
            <p:cNvCxnSpPr/>
            <p:nvPr/>
          </p:nvCxnSpPr>
          <p:spPr>
            <a:xfrm>
              <a:off x="3392857" y="1433880"/>
              <a:ext cx="0" cy="225083"/>
            </a:xfrm>
            <a:prstGeom prst="line">
              <a:avLst/>
            </a:prstGeom>
            <a:ln w="19050"/>
          </p:spPr>
          <p:style>
            <a:lnRef idx="1">
              <a:schemeClr val="dk1"/>
            </a:lnRef>
            <a:fillRef idx="0">
              <a:schemeClr val="dk1"/>
            </a:fillRef>
            <a:effectRef idx="0">
              <a:schemeClr val="dk1"/>
            </a:effectRef>
            <a:fontRef idx="minor">
              <a:schemeClr val="tx1"/>
            </a:fontRef>
          </p:style>
        </p:cxnSp>
        <p:cxnSp>
          <p:nvCxnSpPr>
            <p:cNvPr id="21" name="直線接點 20"/>
            <p:cNvCxnSpPr/>
            <p:nvPr/>
          </p:nvCxnSpPr>
          <p:spPr>
            <a:xfrm>
              <a:off x="2728077" y="2117966"/>
              <a:ext cx="0" cy="187718"/>
            </a:xfrm>
            <a:prstGeom prst="line">
              <a:avLst/>
            </a:prstGeom>
            <a:ln w="19050"/>
          </p:spPr>
          <p:style>
            <a:lnRef idx="1">
              <a:schemeClr val="dk1"/>
            </a:lnRef>
            <a:fillRef idx="0">
              <a:schemeClr val="dk1"/>
            </a:fillRef>
            <a:effectRef idx="0">
              <a:schemeClr val="dk1"/>
            </a:effectRef>
            <a:fontRef idx="minor">
              <a:schemeClr val="tx1"/>
            </a:fontRef>
          </p:style>
        </p:cxnSp>
        <p:cxnSp>
          <p:nvCxnSpPr>
            <p:cNvPr id="22" name="直線接點 21"/>
            <p:cNvCxnSpPr/>
            <p:nvPr/>
          </p:nvCxnSpPr>
          <p:spPr>
            <a:xfrm flipH="1">
              <a:off x="4486007" y="1934138"/>
              <a:ext cx="381284" cy="366002"/>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直線接點 22"/>
            <p:cNvCxnSpPr/>
            <p:nvPr/>
          </p:nvCxnSpPr>
          <p:spPr>
            <a:xfrm flipH="1">
              <a:off x="4245977" y="1917947"/>
              <a:ext cx="694768"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24" name="直線接點 23"/>
            <p:cNvCxnSpPr/>
            <p:nvPr/>
          </p:nvCxnSpPr>
          <p:spPr>
            <a:xfrm>
              <a:off x="4918213" y="1919251"/>
              <a:ext cx="546792" cy="0"/>
            </a:xfrm>
            <a:prstGeom prst="line">
              <a:avLst/>
            </a:prstGeom>
            <a:ln w="19050"/>
          </p:spPr>
          <p:style>
            <a:lnRef idx="1">
              <a:schemeClr val="dk1"/>
            </a:lnRef>
            <a:fillRef idx="0">
              <a:schemeClr val="dk1"/>
            </a:fillRef>
            <a:effectRef idx="0">
              <a:schemeClr val="dk1"/>
            </a:effectRef>
            <a:fontRef idx="minor">
              <a:schemeClr val="tx1"/>
            </a:fontRef>
          </p:style>
        </p:cxnSp>
        <p:sp>
          <p:nvSpPr>
            <p:cNvPr id="25" name="文字方塊 24"/>
            <p:cNvSpPr txBox="1"/>
            <p:nvPr/>
          </p:nvSpPr>
          <p:spPr>
            <a:xfrm>
              <a:off x="2236833" y="1030779"/>
              <a:ext cx="1088112" cy="307777"/>
            </a:xfrm>
            <a:prstGeom prst="rect">
              <a:avLst/>
            </a:prstGeom>
            <a:noFill/>
          </p:spPr>
          <p:txBody>
            <a:bodyPr wrap="square" rtlCol="0">
              <a:spAutoFit/>
            </a:bodyPr>
            <a:lstStyle/>
            <a:p>
              <a:r>
                <a:rPr lang="en-US" altLang="zh-TW" sz="1400" b="1" dirty="0">
                  <a:latin typeface="Times New Roman" panose="02020603050405020304" pitchFamily="18" charset="0"/>
                  <a:cs typeface="Times New Roman" panose="02020603050405020304" pitchFamily="18" charset="0"/>
                </a:rPr>
                <a:t>BBU</a:t>
              </a:r>
              <a:r>
                <a:rPr lang="zh-TW" altLang="en-US" sz="1400" b="1" dirty="0">
                  <a:latin typeface="Times New Roman" panose="02020603050405020304" pitchFamily="18" charset="0"/>
                  <a:cs typeface="Times New Roman" panose="02020603050405020304" pitchFamily="18" charset="0"/>
                </a:rPr>
                <a:t> </a:t>
              </a:r>
              <a:r>
                <a:rPr lang="en-US" altLang="zh-TW" sz="1400" b="1" dirty="0">
                  <a:latin typeface="Times New Roman" panose="02020603050405020304" pitchFamily="18" charset="0"/>
                  <a:cs typeface="Times New Roman" panose="02020603050405020304" pitchFamily="18" charset="0"/>
                </a:rPr>
                <a:t>Pool</a:t>
              </a:r>
              <a:endParaRPr lang="zh-TW" altLang="en-US" sz="1400" b="1" dirty="0">
                <a:latin typeface="Times New Roman" panose="02020603050405020304" pitchFamily="18" charset="0"/>
                <a:cs typeface="Times New Roman" panose="02020603050405020304" pitchFamily="18" charset="0"/>
              </a:endParaRPr>
            </a:p>
          </p:txBody>
        </p:sp>
        <p:sp>
          <p:nvSpPr>
            <p:cNvPr id="26" name="文字方塊 25"/>
            <p:cNvSpPr txBox="1"/>
            <p:nvPr/>
          </p:nvSpPr>
          <p:spPr>
            <a:xfrm>
              <a:off x="5146114" y="2694761"/>
              <a:ext cx="1551963" cy="307777"/>
            </a:xfrm>
            <a:prstGeom prst="rect">
              <a:avLst/>
            </a:prstGeom>
            <a:noFill/>
          </p:spPr>
          <p:txBody>
            <a:bodyPr wrap="none" rtlCol="0">
              <a:spAutoFit/>
            </a:bodyPr>
            <a:lstStyle/>
            <a:p>
              <a:r>
                <a:rPr lang="en-US" altLang="zh-TW" sz="1400" b="1" dirty="0">
                  <a:latin typeface="Times New Roman" panose="02020603050405020304" pitchFamily="18" charset="0"/>
                  <a:cs typeface="Times New Roman" panose="02020603050405020304" pitchFamily="18" charset="0"/>
                </a:rPr>
                <a:t>Front-End Server</a:t>
              </a:r>
              <a:endParaRPr lang="zh-TW" altLang="en-US" sz="1400" b="1" dirty="0">
                <a:latin typeface="Times New Roman" panose="02020603050405020304" pitchFamily="18" charset="0"/>
                <a:cs typeface="Times New Roman" panose="02020603050405020304" pitchFamily="18" charset="0"/>
              </a:endParaRPr>
            </a:p>
          </p:txBody>
        </p:sp>
        <p:cxnSp>
          <p:nvCxnSpPr>
            <p:cNvPr id="27" name="直線接點 26"/>
            <p:cNvCxnSpPr/>
            <p:nvPr/>
          </p:nvCxnSpPr>
          <p:spPr>
            <a:xfrm flipH="1">
              <a:off x="2720594" y="2295228"/>
              <a:ext cx="177097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8" name="直線接點 27"/>
            <p:cNvCxnSpPr/>
            <p:nvPr/>
          </p:nvCxnSpPr>
          <p:spPr>
            <a:xfrm flipH="1">
              <a:off x="3392857" y="1434823"/>
              <a:ext cx="1093744"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9" name="直線接點 28"/>
            <p:cNvCxnSpPr/>
            <p:nvPr/>
          </p:nvCxnSpPr>
          <p:spPr>
            <a:xfrm flipH="1">
              <a:off x="5288916" y="1433880"/>
              <a:ext cx="961713" cy="2703"/>
            </a:xfrm>
            <a:prstGeom prst="line">
              <a:avLst/>
            </a:prstGeom>
            <a:ln w="19050"/>
          </p:spPr>
          <p:style>
            <a:lnRef idx="1">
              <a:schemeClr val="dk1"/>
            </a:lnRef>
            <a:fillRef idx="0">
              <a:schemeClr val="dk1"/>
            </a:fillRef>
            <a:effectRef idx="0">
              <a:schemeClr val="dk1"/>
            </a:effectRef>
            <a:fontRef idx="minor">
              <a:schemeClr val="tx1"/>
            </a:fontRef>
          </p:style>
        </p:cxnSp>
        <p:cxnSp>
          <p:nvCxnSpPr>
            <p:cNvPr id="30" name="直線接點 29"/>
            <p:cNvCxnSpPr/>
            <p:nvPr/>
          </p:nvCxnSpPr>
          <p:spPr>
            <a:xfrm flipH="1">
              <a:off x="5327241" y="2286417"/>
              <a:ext cx="1605022"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1" name="直線接點 30">
              <a:extLst>
                <a:ext uri="{FF2B5EF4-FFF2-40B4-BE49-F238E27FC236}">
                  <a16:creationId xmlns:a16="http://schemas.microsoft.com/office/drawing/2014/main" id="{11019D02-693E-46A6-90CA-738575FA4BC5}"/>
                </a:ext>
              </a:extLst>
            </p:cNvPr>
            <p:cNvCxnSpPr>
              <a:cxnSpLocks/>
              <a:stCxn id="33" idx="0"/>
            </p:cNvCxnSpPr>
            <p:nvPr/>
          </p:nvCxnSpPr>
          <p:spPr>
            <a:xfrm flipH="1" flipV="1">
              <a:off x="4895707" y="1917947"/>
              <a:ext cx="49971" cy="1868744"/>
            </a:xfrm>
            <a:prstGeom prst="line">
              <a:avLst/>
            </a:prstGeom>
            <a:ln w="19050"/>
          </p:spPr>
          <p:style>
            <a:lnRef idx="1">
              <a:schemeClr val="dk1"/>
            </a:lnRef>
            <a:fillRef idx="0">
              <a:schemeClr val="dk1"/>
            </a:fillRef>
            <a:effectRef idx="0">
              <a:schemeClr val="dk1"/>
            </a:effectRef>
            <a:fontRef idx="minor">
              <a:schemeClr val="tx1"/>
            </a:fontRef>
          </p:style>
        </p:cxnSp>
        <p:pic>
          <p:nvPicPr>
            <p:cNvPr id="32" name="圖片 31"/>
            <p:cNvPicPr>
              <a:picLocks noChangeAspect="1"/>
            </p:cNvPicPr>
            <p:nvPr/>
          </p:nvPicPr>
          <p:blipFill>
            <a:blip r:embed="rId4"/>
            <a:stretch>
              <a:fillRect/>
            </a:stretch>
          </p:blipFill>
          <p:spPr>
            <a:xfrm>
              <a:off x="4790153" y="3536075"/>
              <a:ext cx="300988" cy="210634"/>
            </a:xfrm>
            <a:prstGeom prst="rect">
              <a:avLst/>
            </a:prstGeom>
          </p:spPr>
        </p:pic>
        <p:pic>
          <p:nvPicPr>
            <p:cNvPr id="33" name="Picture 4" descr="「router icon」的圖片搜尋結果">
              <a:extLst>
                <a:ext uri="{FF2B5EF4-FFF2-40B4-BE49-F238E27FC236}">
                  <a16:creationId xmlns:a16="http://schemas.microsoft.com/office/drawing/2014/main" id="{BAA87777-1C37-408D-81A2-E55C541F86C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3070" y="3786691"/>
              <a:ext cx="405215" cy="237042"/>
            </a:xfrm>
            <a:prstGeom prst="rect">
              <a:avLst/>
            </a:prstGeom>
            <a:noFill/>
            <a:extLst>
              <a:ext uri="{909E8E84-426E-40DD-AFC4-6F175D3DCCD1}">
                <a14:hiddenFill xmlns:a14="http://schemas.microsoft.com/office/drawing/2010/main">
                  <a:solidFill>
                    <a:srgbClr val="FFFFFF"/>
                  </a:solidFill>
                </a14:hiddenFill>
              </a:ext>
            </a:extLst>
          </p:spPr>
        </p:pic>
        <p:pic>
          <p:nvPicPr>
            <p:cNvPr id="34" name="圖片 33">
              <a:extLst>
                <a:ext uri="{FF2B5EF4-FFF2-40B4-BE49-F238E27FC236}">
                  <a16:creationId xmlns:a16="http://schemas.microsoft.com/office/drawing/2014/main" id="{AF16D155-FE49-460B-ADE2-AFEA5CDD695B}"/>
                </a:ext>
              </a:extLst>
            </p:cNvPr>
            <p:cNvPicPr>
              <a:picLocks noChangeAspect="1"/>
            </p:cNvPicPr>
            <p:nvPr/>
          </p:nvPicPr>
          <p:blipFill>
            <a:blip r:embed="rId4"/>
            <a:stretch>
              <a:fillRect/>
            </a:stretch>
          </p:blipFill>
          <p:spPr>
            <a:xfrm>
              <a:off x="3360782" y="3823319"/>
              <a:ext cx="280313" cy="196165"/>
            </a:xfrm>
            <a:prstGeom prst="rect">
              <a:avLst/>
            </a:prstGeom>
          </p:spPr>
        </p:pic>
        <p:pic>
          <p:nvPicPr>
            <p:cNvPr id="35" name="圖片 34">
              <a:extLst>
                <a:ext uri="{FF2B5EF4-FFF2-40B4-BE49-F238E27FC236}">
                  <a16:creationId xmlns:a16="http://schemas.microsoft.com/office/drawing/2014/main" id="{AF16D155-FE49-460B-ADE2-AFEA5CDD695B}"/>
                </a:ext>
              </a:extLst>
            </p:cNvPr>
            <p:cNvPicPr>
              <a:picLocks noChangeAspect="1"/>
            </p:cNvPicPr>
            <p:nvPr/>
          </p:nvPicPr>
          <p:blipFill>
            <a:blip r:embed="rId4"/>
            <a:stretch>
              <a:fillRect/>
            </a:stretch>
          </p:blipFill>
          <p:spPr>
            <a:xfrm>
              <a:off x="6137787" y="3804046"/>
              <a:ext cx="280313" cy="196165"/>
            </a:xfrm>
            <a:prstGeom prst="rect">
              <a:avLst/>
            </a:prstGeom>
          </p:spPr>
        </p:pic>
        <p:pic>
          <p:nvPicPr>
            <p:cNvPr id="36" name="Picture 4" descr="「router icon」的圖片搜尋結果">
              <a:extLst>
                <a:ext uri="{FF2B5EF4-FFF2-40B4-BE49-F238E27FC236}">
                  <a16:creationId xmlns:a16="http://schemas.microsoft.com/office/drawing/2014/main" id="{BAA87777-1C37-408D-81A2-E55C541F86C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42236" y="3786691"/>
              <a:ext cx="405215" cy="23704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router icon」的圖片搜尋結果">
              <a:extLst>
                <a:ext uri="{FF2B5EF4-FFF2-40B4-BE49-F238E27FC236}">
                  <a16:creationId xmlns:a16="http://schemas.microsoft.com/office/drawing/2014/main" id="{BAA87777-1C37-408D-81A2-E55C541F86C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1380" y="3801204"/>
              <a:ext cx="405215" cy="237042"/>
            </a:xfrm>
            <a:prstGeom prst="rect">
              <a:avLst/>
            </a:prstGeom>
            <a:noFill/>
            <a:extLst>
              <a:ext uri="{909E8E84-426E-40DD-AFC4-6F175D3DCCD1}">
                <a14:hiddenFill xmlns:a14="http://schemas.microsoft.com/office/drawing/2010/main">
                  <a:solidFill>
                    <a:srgbClr val="FFFFFF"/>
                  </a:solidFill>
                </a14:hiddenFill>
              </a:ext>
            </a:extLst>
          </p:spPr>
        </p:pic>
        <p:sp>
          <p:nvSpPr>
            <p:cNvPr id="38" name="文字方塊 37"/>
            <p:cNvSpPr txBox="1"/>
            <p:nvPr/>
          </p:nvSpPr>
          <p:spPr>
            <a:xfrm>
              <a:off x="2604455" y="3352012"/>
              <a:ext cx="1025692" cy="307777"/>
            </a:xfrm>
            <a:prstGeom prst="rect">
              <a:avLst/>
            </a:prstGeom>
            <a:noFill/>
          </p:spPr>
          <p:txBody>
            <a:bodyPr wrap="square" rtlCol="0">
              <a:spAutoFit/>
            </a:bodyPr>
            <a:lstStyle/>
            <a:p>
              <a:r>
                <a:rPr lang="en-US" altLang="zh-TW" sz="1400" b="1" dirty="0" smtClean="0">
                  <a:latin typeface="Times New Roman" panose="02020603050405020304" pitchFamily="18" charset="0"/>
                  <a:cs typeface="Times New Roman" panose="02020603050405020304" pitchFamily="18" charset="0"/>
                </a:rPr>
                <a:t>Edge BBU</a:t>
              </a:r>
              <a:endParaRPr lang="zh-TW" altLang="en-US" sz="1400" b="1" dirty="0">
                <a:latin typeface="Times New Roman" panose="02020603050405020304" pitchFamily="18" charset="0"/>
                <a:cs typeface="Times New Roman" panose="02020603050405020304" pitchFamily="18" charset="0"/>
              </a:endParaRPr>
            </a:p>
          </p:txBody>
        </p:sp>
        <p:pic>
          <p:nvPicPr>
            <p:cNvPr id="39" name="圖片 38"/>
            <p:cNvPicPr>
              <a:picLocks noChangeAspect="1"/>
            </p:cNvPicPr>
            <p:nvPr/>
          </p:nvPicPr>
          <p:blipFill>
            <a:blip r:embed="rId6"/>
            <a:stretch>
              <a:fillRect/>
            </a:stretch>
          </p:blipFill>
          <p:spPr>
            <a:xfrm>
              <a:off x="4689616" y="2552836"/>
              <a:ext cx="476868" cy="593539"/>
            </a:xfrm>
            <a:prstGeom prst="rect">
              <a:avLst/>
            </a:prstGeom>
          </p:spPr>
        </p:pic>
        <p:cxnSp>
          <p:nvCxnSpPr>
            <p:cNvPr id="40" name="直線接點 39"/>
            <p:cNvCxnSpPr/>
            <p:nvPr/>
          </p:nvCxnSpPr>
          <p:spPr>
            <a:xfrm flipH="1">
              <a:off x="3073624" y="3942774"/>
              <a:ext cx="6384" cy="1221507"/>
            </a:xfrm>
            <a:prstGeom prst="line">
              <a:avLst/>
            </a:prstGeom>
            <a:ln w="19050"/>
          </p:spPr>
          <p:style>
            <a:lnRef idx="1">
              <a:schemeClr val="dk1"/>
            </a:lnRef>
            <a:fillRef idx="0">
              <a:schemeClr val="dk1"/>
            </a:fillRef>
            <a:effectRef idx="0">
              <a:schemeClr val="dk1"/>
            </a:effectRef>
            <a:fontRef idx="minor">
              <a:schemeClr val="tx1"/>
            </a:fontRef>
          </p:style>
        </p:cxnSp>
        <p:grpSp>
          <p:nvGrpSpPr>
            <p:cNvPr id="41" name="群組 40"/>
            <p:cNvGrpSpPr/>
            <p:nvPr/>
          </p:nvGrpSpPr>
          <p:grpSpPr>
            <a:xfrm>
              <a:off x="2229658" y="1342474"/>
              <a:ext cx="5112234" cy="1045895"/>
              <a:chOff x="3960035" y="1746077"/>
              <a:chExt cx="5112234" cy="1045895"/>
            </a:xfrm>
          </p:grpSpPr>
          <p:sp>
            <p:nvSpPr>
              <p:cNvPr id="165" name="圓角矩形 164"/>
              <p:cNvSpPr/>
              <p:nvPr/>
            </p:nvSpPr>
            <p:spPr>
              <a:xfrm>
                <a:off x="3960035" y="1746077"/>
                <a:ext cx="5112234" cy="104589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66" name="圖片 165"/>
              <p:cNvPicPr>
                <a:picLocks noChangeAspect="1"/>
              </p:cNvPicPr>
              <p:nvPr/>
            </p:nvPicPr>
            <p:blipFill>
              <a:blip r:embed="rId6"/>
              <a:stretch>
                <a:fillRect/>
              </a:stretch>
            </p:blipFill>
            <p:spPr>
              <a:xfrm>
                <a:off x="4180356" y="1903304"/>
                <a:ext cx="587662" cy="731439"/>
              </a:xfrm>
              <a:prstGeom prst="rect">
                <a:avLst/>
              </a:prstGeom>
            </p:spPr>
          </p:pic>
          <p:pic>
            <p:nvPicPr>
              <p:cNvPr id="167" name="圖片 166"/>
              <p:cNvPicPr>
                <a:picLocks noChangeAspect="1"/>
              </p:cNvPicPr>
              <p:nvPr/>
            </p:nvPicPr>
            <p:blipFill>
              <a:blip r:embed="rId6"/>
              <a:stretch>
                <a:fillRect/>
              </a:stretch>
            </p:blipFill>
            <p:spPr>
              <a:xfrm>
                <a:off x="4851531" y="1902544"/>
                <a:ext cx="587662" cy="731439"/>
              </a:xfrm>
              <a:prstGeom prst="rect">
                <a:avLst/>
              </a:prstGeom>
            </p:spPr>
          </p:pic>
          <p:pic>
            <p:nvPicPr>
              <p:cNvPr id="168" name="圖片 167"/>
              <p:cNvPicPr>
                <a:picLocks noChangeAspect="1"/>
              </p:cNvPicPr>
              <p:nvPr/>
            </p:nvPicPr>
            <p:blipFill>
              <a:blip r:embed="rId6"/>
              <a:stretch>
                <a:fillRect/>
              </a:stretch>
            </p:blipFill>
            <p:spPr>
              <a:xfrm>
                <a:off x="5525591" y="1913182"/>
                <a:ext cx="587662" cy="731439"/>
              </a:xfrm>
              <a:prstGeom prst="rect">
                <a:avLst/>
              </a:prstGeom>
            </p:spPr>
          </p:pic>
          <p:pic>
            <p:nvPicPr>
              <p:cNvPr id="169" name="圖片 168"/>
              <p:cNvPicPr>
                <a:picLocks noChangeAspect="1"/>
              </p:cNvPicPr>
              <p:nvPr/>
            </p:nvPicPr>
            <p:blipFill>
              <a:blip r:embed="rId6"/>
              <a:stretch>
                <a:fillRect/>
              </a:stretch>
            </p:blipFill>
            <p:spPr>
              <a:xfrm>
                <a:off x="7055862" y="1902544"/>
                <a:ext cx="587662" cy="731439"/>
              </a:xfrm>
              <a:prstGeom prst="rect">
                <a:avLst/>
              </a:prstGeom>
            </p:spPr>
          </p:pic>
          <p:pic>
            <p:nvPicPr>
              <p:cNvPr id="170" name="圖片 169"/>
              <p:cNvPicPr>
                <a:picLocks noChangeAspect="1"/>
              </p:cNvPicPr>
              <p:nvPr/>
            </p:nvPicPr>
            <p:blipFill>
              <a:blip r:embed="rId6"/>
              <a:stretch>
                <a:fillRect/>
              </a:stretch>
            </p:blipFill>
            <p:spPr>
              <a:xfrm>
                <a:off x="7687175" y="1902544"/>
                <a:ext cx="587662" cy="731439"/>
              </a:xfrm>
              <a:prstGeom prst="rect">
                <a:avLst/>
              </a:prstGeom>
            </p:spPr>
          </p:pic>
          <p:pic>
            <p:nvPicPr>
              <p:cNvPr id="171" name="圖片 170"/>
              <p:cNvPicPr>
                <a:picLocks noChangeAspect="1"/>
              </p:cNvPicPr>
              <p:nvPr/>
            </p:nvPicPr>
            <p:blipFill>
              <a:blip r:embed="rId6"/>
              <a:stretch>
                <a:fillRect/>
              </a:stretch>
            </p:blipFill>
            <p:spPr>
              <a:xfrm>
                <a:off x="8336198" y="1902544"/>
                <a:ext cx="587662" cy="731439"/>
              </a:xfrm>
              <a:prstGeom prst="rect">
                <a:avLst/>
              </a:prstGeom>
            </p:spPr>
          </p:pic>
          <p:pic>
            <p:nvPicPr>
              <p:cNvPr id="172" name="圖片 171"/>
              <p:cNvPicPr>
                <a:picLocks noChangeAspect="1"/>
              </p:cNvPicPr>
              <p:nvPr/>
            </p:nvPicPr>
            <p:blipFill>
              <a:blip r:embed="rId4"/>
              <a:stretch>
                <a:fillRect/>
              </a:stretch>
            </p:blipFill>
            <p:spPr>
              <a:xfrm>
                <a:off x="6453158" y="2202391"/>
                <a:ext cx="352678" cy="246807"/>
              </a:xfrm>
              <a:prstGeom prst="rect">
                <a:avLst/>
              </a:prstGeom>
            </p:spPr>
          </p:pic>
        </p:grpSp>
        <p:sp>
          <p:nvSpPr>
            <p:cNvPr id="42" name="文字方塊 41"/>
            <p:cNvSpPr txBox="1"/>
            <p:nvPr/>
          </p:nvSpPr>
          <p:spPr>
            <a:xfrm rot="19786935">
              <a:off x="5428460" y="1532498"/>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43" name="文字方塊 42"/>
            <p:cNvSpPr txBox="1"/>
            <p:nvPr/>
          </p:nvSpPr>
          <p:spPr>
            <a:xfrm rot="19786935">
              <a:off x="6077969" y="1532499"/>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44" name="文字方塊 43"/>
            <p:cNvSpPr txBox="1"/>
            <p:nvPr/>
          </p:nvSpPr>
          <p:spPr>
            <a:xfrm rot="19786935">
              <a:off x="6742277" y="1542263"/>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45" name="文字方塊 44"/>
            <p:cNvSpPr txBox="1"/>
            <p:nvPr/>
          </p:nvSpPr>
          <p:spPr>
            <a:xfrm rot="19786935">
              <a:off x="3920219" y="1533845"/>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46" name="文字方塊 45"/>
            <p:cNvSpPr txBox="1"/>
            <p:nvPr/>
          </p:nvSpPr>
          <p:spPr>
            <a:xfrm rot="19786935">
              <a:off x="3213029" y="1536520"/>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sp>
          <p:nvSpPr>
            <p:cNvPr id="47" name="文字方塊 46"/>
            <p:cNvSpPr txBox="1"/>
            <p:nvPr/>
          </p:nvSpPr>
          <p:spPr>
            <a:xfrm rot="19786935">
              <a:off x="2549087" y="1538396"/>
              <a:ext cx="481112" cy="230832"/>
            </a:xfrm>
            <a:prstGeom prst="rect">
              <a:avLst/>
            </a:prstGeom>
            <a:noFill/>
          </p:spPr>
          <p:txBody>
            <a:bodyPr wrap="square" rtlCol="0">
              <a:spAutoFit/>
            </a:bodyPr>
            <a:lstStyle/>
            <a:p>
              <a:r>
                <a:rPr lang="en-US" altLang="zh-TW" sz="900" dirty="0">
                  <a:latin typeface="Times New Roman" panose="02020603050405020304" pitchFamily="18" charset="0"/>
                  <a:cs typeface="Times New Roman" panose="02020603050405020304" pitchFamily="18" charset="0"/>
                </a:rPr>
                <a:t>BBU</a:t>
              </a:r>
              <a:endParaRPr lang="zh-TW" altLang="en-US" sz="900" dirty="0">
                <a:latin typeface="Times New Roman" panose="02020603050405020304" pitchFamily="18" charset="0"/>
                <a:cs typeface="Times New Roman" panose="02020603050405020304" pitchFamily="18" charset="0"/>
              </a:endParaRPr>
            </a:p>
          </p:txBody>
        </p:sp>
        <p:cxnSp>
          <p:nvCxnSpPr>
            <p:cNvPr id="48" name="直線接點 47"/>
            <p:cNvCxnSpPr/>
            <p:nvPr/>
          </p:nvCxnSpPr>
          <p:spPr>
            <a:xfrm>
              <a:off x="6656947" y="4013365"/>
              <a:ext cx="15264" cy="1109143"/>
            </a:xfrm>
            <a:prstGeom prst="line">
              <a:avLst/>
            </a:prstGeom>
            <a:ln w="19050"/>
          </p:spPr>
          <p:style>
            <a:lnRef idx="1">
              <a:schemeClr val="dk1"/>
            </a:lnRef>
            <a:fillRef idx="0">
              <a:schemeClr val="dk1"/>
            </a:fillRef>
            <a:effectRef idx="0">
              <a:schemeClr val="dk1"/>
            </a:effectRef>
            <a:fontRef idx="minor">
              <a:schemeClr val="tx1"/>
            </a:fontRef>
          </p:style>
        </p:cxnSp>
        <p:pic>
          <p:nvPicPr>
            <p:cNvPr id="49" name="圖片 48">
              <a:extLst>
                <a:ext uri="{FF2B5EF4-FFF2-40B4-BE49-F238E27FC236}">
                  <a16:creationId xmlns:a16="http://schemas.microsoft.com/office/drawing/2014/main" id="{E60327A6-F02D-464F-BBFC-8779740422FD}"/>
                </a:ext>
              </a:extLst>
            </p:cNvPr>
            <p:cNvPicPr>
              <a:picLocks noChangeAspect="1"/>
            </p:cNvPicPr>
            <p:nvPr/>
          </p:nvPicPr>
          <p:blipFill>
            <a:blip r:embed="rId6"/>
            <a:stretch>
              <a:fillRect/>
            </a:stretch>
          </p:blipFill>
          <p:spPr>
            <a:xfrm>
              <a:off x="6479004" y="3686012"/>
              <a:ext cx="393764" cy="490103"/>
            </a:xfrm>
            <a:prstGeom prst="rect">
              <a:avLst/>
            </a:prstGeom>
          </p:spPr>
        </p:pic>
        <p:pic>
          <p:nvPicPr>
            <p:cNvPr id="50" name="圖片 49">
              <a:extLst>
                <a:ext uri="{FF2B5EF4-FFF2-40B4-BE49-F238E27FC236}">
                  <a16:creationId xmlns:a16="http://schemas.microsoft.com/office/drawing/2014/main" id="{E60327A6-F02D-464F-BBFC-8779740422FD}"/>
                </a:ext>
              </a:extLst>
            </p:cNvPr>
            <p:cNvPicPr>
              <a:picLocks noChangeAspect="1"/>
            </p:cNvPicPr>
            <p:nvPr/>
          </p:nvPicPr>
          <p:blipFill>
            <a:blip r:embed="rId6"/>
            <a:stretch>
              <a:fillRect/>
            </a:stretch>
          </p:blipFill>
          <p:spPr>
            <a:xfrm>
              <a:off x="2893448" y="3686237"/>
              <a:ext cx="393764" cy="490103"/>
            </a:xfrm>
            <a:prstGeom prst="rect">
              <a:avLst/>
            </a:prstGeom>
          </p:spPr>
        </p:pic>
        <p:sp>
          <p:nvSpPr>
            <p:cNvPr id="51" name="文字方塊 50"/>
            <p:cNvSpPr txBox="1"/>
            <p:nvPr/>
          </p:nvSpPr>
          <p:spPr>
            <a:xfrm>
              <a:off x="6153504" y="3416419"/>
              <a:ext cx="1025692" cy="307777"/>
            </a:xfrm>
            <a:prstGeom prst="rect">
              <a:avLst/>
            </a:prstGeom>
            <a:noFill/>
          </p:spPr>
          <p:txBody>
            <a:bodyPr wrap="square" rtlCol="0">
              <a:spAutoFit/>
            </a:bodyPr>
            <a:lstStyle/>
            <a:p>
              <a:r>
                <a:rPr lang="en-US" altLang="zh-TW" sz="1400" b="1" dirty="0" smtClean="0">
                  <a:latin typeface="Times New Roman" panose="02020603050405020304" pitchFamily="18" charset="0"/>
                  <a:cs typeface="Times New Roman" panose="02020603050405020304" pitchFamily="18" charset="0"/>
                </a:rPr>
                <a:t>Edge BBU</a:t>
              </a:r>
              <a:endParaRPr lang="zh-TW" altLang="en-US" sz="1400" b="1" dirty="0">
                <a:latin typeface="Times New Roman" panose="02020603050405020304" pitchFamily="18" charset="0"/>
                <a:cs typeface="Times New Roman" panose="02020603050405020304" pitchFamily="18" charset="0"/>
              </a:endParaRPr>
            </a:p>
          </p:txBody>
        </p:sp>
        <p:sp>
          <p:nvSpPr>
            <p:cNvPr id="52" name="文字方塊 51"/>
            <p:cNvSpPr txBox="1"/>
            <p:nvPr/>
          </p:nvSpPr>
          <p:spPr>
            <a:xfrm>
              <a:off x="2758659" y="1790539"/>
              <a:ext cx="295274"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A</a:t>
              </a:r>
              <a:endParaRPr lang="zh-TW" altLang="en-US" sz="1200" dirty="0">
                <a:latin typeface="Times New Roman" panose="02020603050405020304" pitchFamily="18" charset="0"/>
                <a:cs typeface="Times New Roman" panose="02020603050405020304" pitchFamily="18" charset="0"/>
              </a:endParaRPr>
            </a:p>
          </p:txBody>
        </p:sp>
        <p:sp>
          <p:nvSpPr>
            <p:cNvPr id="53" name="文字方塊 52"/>
            <p:cNvSpPr txBox="1"/>
            <p:nvPr/>
          </p:nvSpPr>
          <p:spPr>
            <a:xfrm>
              <a:off x="3370313" y="1771202"/>
              <a:ext cx="287258"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B</a:t>
              </a:r>
              <a:endParaRPr lang="zh-TW" altLang="en-US" sz="1200" dirty="0">
                <a:latin typeface="Times New Roman" panose="02020603050405020304" pitchFamily="18" charset="0"/>
                <a:cs typeface="Times New Roman" panose="02020603050405020304" pitchFamily="18" charset="0"/>
              </a:endParaRPr>
            </a:p>
          </p:txBody>
        </p:sp>
        <p:sp>
          <p:nvSpPr>
            <p:cNvPr id="54" name="文字方塊 53"/>
            <p:cNvSpPr txBox="1"/>
            <p:nvPr/>
          </p:nvSpPr>
          <p:spPr>
            <a:xfrm>
              <a:off x="4018718" y="1771202"/>
              <a:ext cx="295274"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C</a:t>
              </a:r>
              <a:endParaRPr lang="zh-TW" altLang="en-US" sz="1200" dirty="0">
                <a:latin typeface="Times New Roman" panose="02020603050405020304" pitchFamily="18" charset="0"/>
                <a:cs typeface="Times New Roman" panose="02020603050405020304" pitchFamily="18" charset="0"/>
              </a:endParaRPr>
            </a:p>
          </p:txBody>
        </p:sp>
        <p:sp>
          <p:nvSpPr>
            <p:cNvPr id="55" name="文字方塊 54"/>
            <p:cNvSpPr txBox="1"/>
            <p:nvPr/>
          </p:nvSpPr>
          <p:spPr>
            <a:xfrm>
              <a:off x="5583300" y="1780751"/>
              <a:ext cx="295274"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D</a:t>
              </a:r>
              <a:endParaRPr lang="zh-TW" altLang="en-US" sz="1200" dirty="0">
                <a:latin typeface="Times New Roman" panose="02020603050405020304" pitchFamily="18" charset="0"/>
                <a:cs typeface="Times New Roman" panose="02020603050405020304" pitchFamily="18" charset="0"/>
              </a:endParaRPr>
            </a:p>
          </p:txBody>
        </p:sp>
        <p:sp>
          <p:nvSpPr>
            <p:cNvPr id="56" name="文字方塊 55"/>
            <p:cNvSpPr txBox="1"/>
            <p:nvPr/>
          </p:nvSpPr>
          <p:spPr>
            <a:xfrm>
              <a:off x="6178225" y="1771202"/>
              <a:ext cx="279244" cy="276999"/>
            </a:xfrm>
            <a:prstGeom prst="rect">
              <a:avLst/>
            </a:prstGeom>
            <a:no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E</a:t>
              </a:r>
              <a:endParaRPr lang="zh-TW" altLang="en-US" sz="1200" dirty="0">
                <a:latin typeface="Times New Roman" panose="02020603050405020304" pitchFamily="18" charset="0"/>
                <a:cs typeface="Times New Roman" panose="02020603050405020304" pitchFamily="18" charset="0"/>
              </a:endParaRPr>
            </a:p>
          </p:txBody>
        </p:sp>
        <p:sp>
          <p:nvSpPr>
            <p:cNvPr id="57" name="文字方塊 56"/>
            <p:cNvSpPr txBox="1"/>
            <p:nvPr/>
          </p:nvSpPr>
          <p:spPr>
            <a:xfrm>
              <a:off x="6849792" y="1771201"/>
              <a:ext cx="26962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F</a:t>
              </a:r>
              <a:endParaRPr lang="zh-TW" altLang="en-US" sz="1200" dirty="0">
                <a:latin typeface="Times New Roman" panose="02020603050405020304" pitchFamily="18" charset="0"/>
                <a:cs typeface="Times New Roman" panose="02020603050405020304" pitchFamily="18" charset="0"/>
              </a:endParaRPr>
            </a:p>
          </p:txBody>
        </p:sp>
        <p:cxnSp>
          <p:nvCxnSpPr>
            <p:cNvPr id="58" name="直線接點 57"/>
            <p:cNvCxnSpPr/>
            <p:nvPr/>
          </p:nvCxnSpPr>
          <p:spPr>
            <a:xfrm>
              <a:off x="2534964" y="4411038"/>
              <a:ext cx="0" cy="1498127"/>
            </a:xfrm>
            <a:prstGeom prst="line">
              <a:avLst/>
            </a:prstGeom>
            <a:ln w="19050"/>
          </p:spPr>
          <p:style>
            <a:lnRef idx="1">
              <a:schemeClr val="dk1"/>
            </a:lnRef>
            <a:fillRef idx="0">
              <a:schemeClr val="dk1"/>
            </a:fillRef>
            <a:effectRef idx="0">
              <a:schemeClr val="dk1"/>
            </a:effectRef>
            <a:fontRef idx="minor">
              <a:schemeClr val="tx1"/>
            </a:fontRef>
          </p:style>
        </p:cxnSp>
        <p:cxnSp>
          <p:nvCxnSpPr>
            <p:cNvPr id="59" name="直線接點 58"/>
            <p:cNvCxnSpPr/>
            <p:nvPr/>
          </p:nvCxnSpPr>
          <p:spPr>
            <a:xfrm>
              <a:off x="3619432" y="4407444"/>
              <a:ext cx="14990" cy="1474084"/>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直線接點 59"/>
            <p:cNvCxnSpPr/>
            <p:nvPr/>
          </p:nvCxnSpPr>
          <p:spPr>
            <a:xfrm>
              <a:off x="1840893" y="4411038"/>
              <a:ext cx="2453681" cy="0"/>
            </a:xfrm>
            <a:prstGeom prst="line">
              <a:avLst/>
            </a:prstGeom>
            <a:ln w="19050"/>
          </p:spPr>
          <p:style>
            <a:lnRef idx="1">
              <a:schemeClr val="dk1"/>
            </a:lnRef>
            <a:fillRef idx="0">
              <a:schemeClr val="dk1"/>
            </a:fillRef>
            <a:effectRef idx="0">
              <a:schemeClr val="dk1"/>
            </a:effectRef>
            <a:fontRef idx="minor">
              <a:schemeClr val="tx1"/>
            </a:fontRef>
          </p:style>
        </p:cxnSp>
        <p:pic>
          <p:nvPicPr>
            <p:cNvPr id="61" name="圖片 60"/>
            <p:cNvPicPr>
              <a:picLocks noChangeAspect="1"/>
            </p:cNvPicPr>
            <p:nvPr/>
          </p:nvPicPr>
          <p:blipFill>
            <a:blip r:embed="rId7">
              <a:duotone>
                <a:prstClr val="black"/>
                <a:schemeClr val="accent6">
                  <a:tint val="45000"/>
                  <a:satMod val="400000"/>
                </a:schemeClr>
              </a:duotone>
            </a:blip>
            <a:stretch>
              <a:fillRect/>
            </a:stretch>
          </p:blipFill>
          <p:spPr>
            <a:xfrm>
              <a:off x="3209209" y="5074780"/>
              <a:ext cx="72253" cy="120577"/>
            </a:xfrm>
            <a:prstGeom prst="rect">
              <a:avLst/>
            </a:prstGeom>
          </p:spPr>
        </p:pic>
        <p:pic>
          <p:nvPicPr>
            <p:cNvPr id="62" name="圖片 61"/>
            <p:cNvPicPr>
              <a:picLocks noChangeAspect="1"/>
            </p:cNvPicPr>
            <p:nvPr/>
          </p:nvPicPr>
          <p:blipFill>
            <a:blip r:embed="rId7">
              <a:duotone>
                <a:prstClr val="black"/>
                <a:srgbClr val="FF0000">
                  <a:tint val="45000"/>
                  <a:satMod val="400000"/>
                </a:srgbClr>
              </a:duotone>
            </a:blip>
            <a:stretch>
              <a:fillRect/>
            </a:stretch>
          </p:blipFill>
          <p:spPr>
            <a:xfrm>
              <a:off x="2402496" y="5469826"/>
              <a:ext cx="72253" cy="120577"/>
            </a:xfrm>
            <a:prstGeom prst="rect">
              <a:avLst/>
            </a:prstGeom>
          </p:spPr>
        </p:pic>
        <p:pic>
          <p:nvPicPr>
            <p:cNvPr id="63" name="圖片 62"/>
            <p:cNvPicPr>
              <a:picLocks noChangeAspect="1"/>
            </p:cNvPicPr>
            <p:nvPr/>
          </p:nvPicPr>
          <p:blipFill>
            <a:blip r:embed="rId7">
              <a:duotone>
                <a:prstClr val="black"/>
                <a:srgbClr val="FF0000">
                  <a:tint val="45000"/>
                  <a:satMod val="400000"/>
                </a:srgbClr>
              </a:duotone>
            </a:blip>
            <a:stretch>
              <a:fillRect/>
            </a:stretch>
          </p:blipFill>
          <p:spPr>
            <a:xfrm>
              <a:off x="2664972" y="5771900"/>
              <a:ext cx="72253" cy="120577"/>
            </a:xfrm>
            <a:prstGeom prst="rect">
              <a:avLst/>
            </a:prstGeom>
          </p:spPr>
        </p:pic>
        <p:pic>
          <p:nvPicPr>
            <p:cNvPr id="64" name="圖片 63"/>
            <p:cNvPicPr>
              <a:picLocks noChangeAspect="1"/>
            </p:cNvPicPr>
            <p:nvPr/>
          </p:nvPicPr>
          <p:blipFill>
            <a:blip r:embed="rId7">
              <a:duotone>
                <a:prstClr val="black"/>
                <a:schemeClr val="accent6">
                  <a:tint val="45000"/>
                  <a:satMod val="400000"/>
                </a:schemeClr>
              </a:duotone>
            </a:blip>
            <a:stretch>
              <a:fillRect/>
            </a:stretch>
          </p:blipFill>
          <p:spPr>
            <a:xfrm>
              <a:off x="2925778" y="4632835"/>
              <a:ext cx="72253" cy="120577"/>
            </a:xfrm>
            <a:prstGeom prst="rect">
              <a:avLst/>
            </a:prstGeom>
          </p:spPr>
        </p:pic>
        <p:pic>
          <p:nvPicPr>
            <p:cNvPr id="65" name="圖片 64"/>
            <p:cNvPicPr>
              <a:picLocks noChangeAspect="1"/>
            </p:cNvPicPr>
            <p:nvPr/>
          </p:nvPicPr>
          <p:blipFill>
            <a:blip r:embed="rId7">
              <a:duotone>
                <a:prstClr val="black"/>
                <a:schemeClr val="accent6">
                  <a:tint val="45000"/>
                  <a:satMod val="400000"/>
                </a:schemeClr>
              </a:duotone>
            </a:blip>
            <a:stretch>
              <a:fillRect/>
            </a:stretch>
          </p:blipFill>
          <p:spPr>
            <a:xfrm>
              <a:off x="3426840" y="5624435"/>
              <a:ext cx="72253" cy="120577"/>
            </a:xfrm>
            <a:prstGeom prst="rect">
              <a:avLst/>
            </a:prstGeom>
          </p:spPr>
        </p:pic>
        <p:pic>
          <p:nvPicPr>
            <p:cNvPr id="66" name="圖片 65"/>
            <p:cNvPicPr>
              <a:picLocks noChangeAspect="1"/>
            </p:cNvPicPr>
            <p:nvPr/>
          </p:nvPicPr>
          <p:blipFill>
            <a:blip r:embed="rId7">
              <a:duotone>
                <a:prstClr val="black"/>
                <a:schemeClr val="accent5">
                  <a:tint val="45000"/>
                  <a:satMod val="400000"/>
                </a:schemeClr>
              </a:duotone>
            </a:blip>
            <a:stretch>
              <a:fillRect/>
            </a:stretch>
          </p:blipFill>
          <p:spPr>
            <a:xfrm>
              <a:off x="3332462" y="5394608"/>
              <a:ext cx="72253" cy="120577"/>
            </a:xfrm>
            <a:prstGeom prst="rect">
              <a:avLst/>
            </a:prstGeom>
          </p:spPr>
        </p:pic>
        <p:pic>
          <p:nvPicPr>
            <p:cNvPr id="67" name="圖片 66"/>
            <p:cNvPicPr>
              <a:picLocks noChangeAspect="1"/>
            </p:cNvPicPr>
            <p:nvPr/>
          </p:nvPicPr>
          <p:blipFill>
            <a:blip r:embed="rId7">
              <a:duotone>
                <a:prstClr val="black"/>
                <a:schemeClr val="accent5">
                  <a:tint val="45000"/>
                  <a:satMod val="400000"/>
                </a:schemeClr>
              </a:duotone>
            </a:blip>
            <a:stretch>
              <a:fillRect/>
            </a:stretch>
          </p:blipFill>
          <p:spPr>
            <a:xfrm>
              <a:off x="3130596" y="5748538"/>
              <a:ext cx="72253" cy="120577"/>
            </a:xfrm>
            <a:prstGeom prst="rect">
              <a:avLst/>
            </a:prstGeom>
          </p:spPr>
        </p:pic>
        <p:cxnSp>
          <p:nvCxnSpPr>
            <p:cNvPr id="68" name="直線接點 67"/>
            <p:cNvCxnSpPr/>
            <p:nvPr/>
          </p:nvCxnSpPr>
          <p:spPr>
            <a:xfrm flipV="1">
              <a:off x="3101614" y="4619780"/>
              <a:ext cx="7154" cy="453"/>
            </a:xfrm>
            <a:prstGeom prst="line">
              <a:avLst/>
            </a:prstGeom>
            <a:ln w="19050"/>
          </p:spPr>
          <p:style>
            <a:lnRef idx="1">
              <a:schemeClr val="dk1"/>
            </a:lnRef>
            <a:fillRef idx="0">
              <a:schemeClr val="dk1"/>
            </a:fillRef>
            <a:effectRef idx="0">
              <a:schemeClr val="dk1"/>
            </a:effectRef>
            <a:fontRef idx="minor">
              <a:schemeClr val="tx1"/>
            </a:fontRef>
          </p:style>
        </p:cxnSp>
        <p:pic>
          <p:nvPicPr>
            <p:cNvPr id="69" name="圖片 68"/>
            <p:cNvPicPr>
              <a:picLocks noChangeAspect="1"/>
            </p:cNvPicPr>
            <p:nvPr/>
          </p:nvPicPr>
          <p:blipFill>
            <a:blip r:embed="rId4"/>
            <a:stretch>
              <a:fillRect/>
            </a:stretch>
          </p:blipFill>
          <p:spPr>
            <a:xfrm>
              <a:off x="2885480" y="4250627"/>
              <a:ext cx="406473" cy="284999"/>
            </a:xfrm>
            <a:prstGeom prst="rect">
              <a:avLst/>
            </a:prstGeom>
          </p:spPr>
        </p:pic>
        <p:sp>
          <p:nvSpPr>
            <p:cNvPr id="70" name="文字方塊 69"/>
            <p:cNvSpPr txBox="1"/>
            <p:nvPr/>
          </p:nvSpPr>
          <p:spPr>
            <a:xfrm>
              <a:off x="2212878" y="6025632"/>
              <a:ext cx="65434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RRH-B</a:t>
              </a:r>
              <a:endParaRPr lang="zh-TW" altLang="en-US" sz="1200" dirty="0">
                <a:latin typeface="Times New Roman" panose="02020603050405020304" pitchFamily="18" charset="0"/>
                <a:cs typeface="Times New Roman" panose="02020603050405020304" pitchFamily="18" charset="0"/>
              </a:endParaRPr>
            </a:p>
          </p:txBody>
        </p:sp>
        <p:sp>
          <p:nvSpPr>
            <p:cNvPr id="71" name="文字方塊 70"/>
            <p:cNvSpPr txBox="1"/>
            <p:nvPr/>
          </p:nvSpPr>
          <p:spPr>
            <a:xfrm>
              <a:off x="3319623" y="6020762"/>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RRH-D</a:t>
              </a:r>
              <a:endParaRPr lang="zh-TW" altLang="en-US" sz="1200" dirty="0">
                <a:latin typeface="Times New Roman" panose="02020603050405020304" pitchFamily="18" charset="0"/>
                <a:cs typeface="Times New Roman" panose="02020603050405020304" pitchFamily="18" charset="0"/>
              </a:endParaRPr>
            </a:p>
          </p:txBody>
        </p:sp>
        <p:sp>
          <p:nvSpPr>
            <p:cNvPr id="72" name="橢圓 71"/>
            <p:cNvSpPr/>
            <p:nvPr/>
          </p:nvSpPr>
          <p:spPr>
            <a:xfrm>
              <a:off x="2336210" y="458594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73" name="橢圓 72"/>
            <p:cNvSpPr/>
            <p:nvPr/>
          </p:nvSpPr>
          <p:spPr>
            <a:xfrm>
              <a:off x="1809375" y="5159103"/>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74" name="橢圓 73"/>
            <p:cNvSpPr/>
            <p:nvPr/>
          </p:nvSpPr>
          <p:spPr>
            <a:xfrm>
              <a:off x="2887448" y="5140421"/>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75" name="圖片 74"/>
            <p:cNvPicPr>
              <a:picLocks noChangeAspect="1"/>
            </p:cNvPicPr>
            <p:nvPr/>
          </p:nvPicPr>
          <p:blipFill>
            <a:blip r:embed="rId8">
              <a:duotone>
                <a:prstClr val="black"/>
                <a:srgbClr val="C1FFA6">
                  <a:tint val="45000"/>
                  <a:satMod val="400000"/>
                </a:srgbClr>
              </a:duotone>
            </a:blip>
            <a:stretch>
              <a:fillRect/>
            </a:stretch>
          </p:blipFill>
          <p:spPr>
            <a:xfrm>
              <a:off x="2989522" y="4955669"/>
              <a:ext cx="160799" cy="375814"/>
            </a:xfrm>
            <a:prstGeom prst="rect">
              <a:avLst/>
            </a:prstGeom>
          </p:spPr>
        </p:pic>
        <p:pic>
          <p:nvPicPr>
            <p:cNvPr id="76" name="圖片 75"/>
            <p:cNvPicPr>
              <a:picLocks noChangeAspect="1"/>
            </p:cNvPicPr>
            <p:nvPr/>
          </p:nvPicPr>
          <p:blipFill>
            <a:blip r:embed="rId7">
              <a:duotone>
                <a:prstClr val="black"/>
                <a:srgbClr val="FF0000">
                  <a:tint val="45000"/>
                  <a:satMod val="400000"/>
                </a:srgbClr>
              </a:duotone>
            </a:blip>
            <a:stretch>
              <a:fillRect/>
            </a:stretch>
          </p:blipFill>
          <p:spPr>
            <a:xfrm>
              <a:off x="2992611" y="5612008"/>
              <a:ext cx="72253" cy="120577"/>
            </a:xfrm>
            <a:prstGeom prst="rect">
              <a:avLst/>
            </a:prstGeom>
          </p:spPr>
        </p:pic>
        <p:pic>
          <p:nvPicPr>
            <p:cNvPr id="77" name="圖片 76"/>
            <p:cNvPicPr>
              <a:picLocks noChangeAspect="1"/>
            </p:cNvPicPr>
            <p:nvPr/>
          </p:nvPicPr>
          <p:blipFill>
            <a:blip r:embed="rId7">
              <a:duotone>
                <a:prstClr val="black"/>
                <a:schemeClr val="accent6">
                  <a:tint val="45000"/>
                  <a:satMod val="400000"/>
                </a:schemeClr>
              </a:duotone>
            </a:blip>
            <a:stretch>
              <a:fillRect/>
            </a:stretch>
          </p:blipFill>
          <p:spPr>
            <a:xfrm>
              <a:off x="3617770" y="5240602"/>
              <a:ext cx="72253" cy="120577"/>
            </a:xfrm>
            <a:prstGeom prst="rect">
              <a:avLst/>
            </a:prstGeom>
          </p:spPr>
        </p:pic>
        <p:pic>
          <p:nvPicPr>
            <p:cNvPr id="78" name="圖片 77"/>
            <p:cNvPicPr>
              <a:picLocks noChangeAspect="1"/>
            </p:cNvPicPr>
            <p:nvPr/>
          </p:nvPicPr>
          <p:blipFill>
            <a:blip r:embed="rId7">
              <a:duotone>
                <a:prstClr val="black"/>
                <a:schemeClr val="accent5">
                  <a:tint val="45000"/>
                  <a:satMod val="400000"/>
                </a:schemeClr>
              </a:duotone>
            </a:blip>
            <a:stretch>
              <a:fillRect/>
            </a:stretch>
          </p:blipFill>
          <p:spPr>
            <a:xfrm>
              <a:off x="3063013" y="6136106"/>
              <a:ext cx="72253" cy="120577"/>
            </a:xfrm>
            <a:prstGeom prst="rect">
              <a:avLst/>
            </a:prstGeom>
          </p:spPr>
        </p:pic>
        <p:pic>
          <p:nvPicPr>
            <p:cNvPr id="79" name="圖片 78"/>
            <p:cNvPicPr>
              <a:picLocks noChangeAspect="1"/>
            </p:cNvPicPr>
            <p:nvPr/>
          </p:nvPicPr>
          <p:blipFill>
            <a:blip r:embed="rId7">
              <a:duotone>
                <a:prstClr val="black"/>
                <a:schemeClr val="accent5">
                  <a:tint val="45000"/>
                  <a:satMod val="400000"/>
                </a:schemeClr>
              </a:duotone>
            </a:blip>
            <a:stretch>
              <a:fillRect/>
            </a:stretch>
          </p:blipFill>
          <p:spPr>
            <a:xfrm>
              <a:off x="4010742" y="5760951"/>
              <a:ext cx="72253" cy="120577"/>
            </a:xfrm>
            <a:prstGeom prst="rect">
              <a:avLst/>
            </a:prstGeom>
          </p:spPr>
        </p:pic>
        <p:pic>
          <p:nvPicPr>
            <p:cNvPr id="80" name="圖片 79"/>
            <p:cNvPicPr>
              <a:picLocks noChangeAspect="1"/>
            </p:cNvPicPr>
            <p:nvPr/>
          </p:nvPicPr>
          <p:blipFill>
            <a:blip r:embed="rId7">
              <a:duotone>
                <a:prstClr val="black"/>
                <a:schemeClr val="accent5">
                  <a:tint val="45000"/>
                  <a:satMod val="400000"/>
                </a:schemeClr>
              </a:duotone>
            </a:blip>
            <a:stretch>
              <a:fillRect/>
            </a:stretch>
          </p:blipFill>
          <p:spPr>
            <a:xfrm>
              <a:off x="3436015" y="6367116"/>
              <a:ext cx="72253" cy="120577"/>
            </a:xfrm>
            <a:prstGeom prst="rect">
              <a:avLst/>
            </a:prstGeom>
          </p:spPr>
        </p:pic>
        <p:pic>
          <p:nvPicPr>
            <p:cNvPr id="81" name="圖片 80"/>
            <p:cNvPicPr>
              <a:picLocks noChangeAspect="1"/>
            </p:cNvPicPr>
            <p:nvPr/>
          </p:nvPicPr>
          <p:blipFill>
            <a:blip r:embed="rId7">
              <a:duotone>
                <a:prstClr val="black"/>
                <a:srgbClr val="FF0000">
                  <a:tint val="45000"/>
                  <a:satMod val="400000"/>
                </a:srgbClr>
              </a:duotone>
            </a:blip>
            <a:stretch>
              <a:fillRect/>
            </a:stretch>
          </p:blipFill>
          <p:spPr>
            <a:xfrm>
              <a:off x="1940747" y="5773752"/>
              <a:ext cx="72253" cy="120577"/>
            </a:xfrm>
            <a:prstGeom prst="rect">
              <a:avLst/>
            </a:prstGeom>
          </p:spPr>
        </p:pic>
        <p:pic>
          <p:nvPicPr>
            <p:cNvPr id="82" name="圖片 81"/>
            <p:cNvPicPr>
              <a:picLocks noChangeAspect="1"/>
            </p:cNvPicPr>
            <p:nvPr/>
          </p:nvPicPr>
          <p:blipFill>
            <a:blip r:embed="rId7">
              <a:duotone>
                <a:prstClr val="black"/>
                <a:srgbClr val="FF0000">
                  <a:tint val="45000"/>
                  <a:satMod val="400000"/>
                </a:srgbClr>
              </a:duotone>
            </a:blip>
            <a:stretch>
              <a:fillRect/>
            </a:stretch>
          </p:blipFill>
          <p:spPr>
            <a:xfrm>
              <a:off x="2563021" y="6464845"/>
              <a:ext cx="72253" cy="120577"/>
            </a:xfrm>
            <a:prstGeom prst="rect">
              <a:avLst/>
            </a:prstGeom>
          </p:spPr>
        </p:pic>
        <p:pic>
          <p:nvPicPr>
            <p:cNvPr id="83" name="圖片 82"/>
            <p:cNvPicPr>
              <a:picLocks noChangeAspect="1"/>
            </p:cNvPicPr>
            <p:nvPr/>
          </p:nvPicPr>
          <p:blipFill>
            <a:blip r:embed="rId7">
              <a:duotone>
                <a:prstClr val="black"/>
                <a:schemeClr val="accent6">
                  <a:tint val="45000"/>
                  <a:satMod val="400000"/>
                </a:schemeClr>
              </a:duotone>
            </a:blip>
            <a:stretch>
              <a:fillRect/>
            </a:stretch>
          </p:blipFill>
          <p:spPr>
            <a:xfrm>
              <a:off x="2786645" y="5361179"/>
              <a:ext cx="72253" cy="120577"/>
            </a:xfrm>
            <a:prstGeom prst="rect">
              <a:avLst/>
            </a:prstGeom>
          </p:spPr>
        </p:pic>
        <p:pic>
          <p:nvPicPr>
            <p:cNvPr id="84" name="圖片 83"/>
            <p:cNvPicPr>
              <a:picLocks noChangeAspect="1"/>
            </p:cNvPicPr>
            <p:nvPr/>
          </p:nvPicPr>
          <p:blipFill>
            <a:blip r:embed="rId7">
              <a:duotone>
                <a:prstClr val="black"/>
                <a:schemeClr val="accent6">
                  <a:tint val="45000"/>
                  <a:satMod val="400000"/>
                </a:schemeClr>
              </a:duotone>
            </a:blip>
            <a:stretch>
              <a:fillRect/>
            </a:stretch>
          </p:blipFill>
          <p:spPr>
            <a:xfrm>
              <a:off x="2675908" y="4927337"/>
              <a:ext cx="72253" cy="120577"/>
            </a:xfrm>
            <a:prstGeom prst="rect">
              <a:avLst/>
            </a:prstGeom>
          </p:spPr>
        </p:pic>
        <p:cxnSp>
          <p:nvCxnSpPr>
            <p:cNvPr id="85" name="直線接點 84"/>
            <p:cNvCxnSpPr/>
            <p:nvPr/>
          </p:nvCxnSpPr>
          <p:spPr>
            <a:xfrm>
              <a:off x="1840893" y="4415801"/>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86" name="橢圓 85"/>
            <p:cNvSpPr/>
            <p:nvPr/>
          </p:nvSpPr>
          <p:spPr>
            <a:xfrm>
              <a:off x="1088520" y="458594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87" name="圖片 86"/>
            <p:cNvPicPr>
              <a:picLocks noChangeAspect="1"/>
            </p:cNvPicPr>
            <p:nvPr/>
          </p:nvPicPr>
          <p:blipFill>
            <a:blip r:embed="rId8">
              <a:duotone>
                <a:prstClr val="black"/>
                <a:srgbClr val="FF6B6B">
                  <a:tint val="45000"/>
                  <a:satMod val="400000"/>
                </a:srgbClr>
              </a:duotone>
            </a:blip>
            <a:stretch>
              <a:fillRect/>
            </a:stretch>
          </p:blipFill>
          <p:spPr>
            <a:xfrm>
              <a:off x="2456318" y="5721258"/>
              <a:ext cx="160799" cy="375814"/>
            </a:xfrm>
            <a:prstGeom prst="rect">
              <a:avLst/>
            </a:prstGeom>
          </p:spPr>
        </p:pic>
        <p:pic>
          <p:nvPicPr>
            <p:cNvPr id="88" name="圖片 87"/>
            <p:cNvPicPr>
              <a:picLocks noChangeAspect="1"/>
            </p:cNvPicPr>
            <p:nvPr/>
          </p:nvPicPr>
          <p:blipFill>
            <a:blip r:embed="rId8">
              <a:duotone>
                <a:prstClr val="black"/>
                <a:srgbClr val="99B7FF">
                  <a:tint val="45000"/>
                  <a:satMod val="400000"/>
                </a:srgbClr>
              </a:duotone>
            </a:blip>
            <a:stretch>
              <a:fillRect/>
            </a:stretch>
          </p:blipFill>
          <p:spPr>
            <a:xfrm>
              <a:off x="3559544" y="5718372"/>
              <a:ext cx="160799" cy="375814"/>
            </a:xfrm>
            <a:prstGeom prst="rect">
              <a:avLst/>
            </a:prstGeom>
          </p:spPr>
        </p:pic>
        <p:pic>
          <p:nvPicPr>
            <p:cNvPr id="89" name="圖片 88"/>
            <p:cNvPicPr>
              <a:picLocks noChangeAspect="1"/>
            </p:cNvPicPr>
            <p:nvPr/>
          </p:nvPicPr>
          <p:blipFill>
            <a:blip r:embed="rId8">
              <a:duotone>
                <a:prstClr val="black"/>
                <a:srgbClr val="FFF26B">
                  <a:tint val="45000"/>
                  <a:satMod val="400000"/>
                </a:srgbClr>
              </a:duotone>
            </a:blip>
            <a:stretch>
              <a:fillRect/>
            </a:stretch>
          </p:blipFill>
          <p:spPr>
            <a:xfrm>
              <a:off x="1763886" y="4947081"/>
              <a:ext cx="160799" cy="375814"/>
            </a:xfrm>
            <a:prstGeom prst="rect">
              <a:avLst/>
            </a:prstGeom>
          </p:spPr>
        </p:pic>
        <p:pic>
          <p:nvPicPr>
            <p:cNvPr id="90" name="圖片 89"/>
            <p:cNvPicPr>
              <a:picLocks noChangeAspect="1"/>
            </p:cNvPicPr>
            <p:nvPr/>
          </p:nvPicPr>
          <p:blipFill>
            <a:blip r:embed="rId7">
              <a:duotone>
                <a:prstClr val="black"/>
                <a:schemeClr val="accent4">
                  <a:tint val="45000"/>
                  <a:satMod val="400000"/>
                </a:schemeClr>
              </a:duotone>
            </a:blip>
            <a:stretch>
              <a:fillRect/>
            </a:stretch>
          </p:blipFill>
          <p:spPr>
            <a:xfrm>
              <a:off x="2057765" y="5356865"/>
              <a:ext cx="72253" cy="120577"/>
            </a:xfrm>
            <a:prstGeom prst="rect">
              <a:avLst/>
            </a:prstGeom>
          </p:spPr>
        </p:pic>
        <p:pic>
          <p:nvPicPr>
            <p:cNvPr id="91" name="圖片 90"/>
            <p:cNvPicPr>
              <a:picLocks noChangeAspect="1"/>
            </p:cNvPicPr>
            <p:nvPr/>
          </p:nvPicPr>
          <p:blipFill>
            <a:blip r:embed="rId7">
              <a:duotone>
                <a:prstClr val="black"/>
                <a:schemeClr val="accent4">
                  <a:tint val="45000"/>
                  <a:satMod val="400000"/>
                </a:schemeClr>
              </a:duotone>
            </a:blip>
            <a:stretch>
              <a:fillRect/>
            </a:stretch>
          </p:blipFill>
          <p:spPr>
            <a:xfrm>
              <a:off x="2145036" y="4840149"/>
              <a:ext cx="72253" cy="120577"/>
            </a:xfrm>
            <a:prstGeom prst="rect">
              <a:avLst/>
            </a:prstGeom>
          </p:spPr>
        </p:pic>
        <p:pic>
          <p:nvPicPr>
            <p:cNvPr id="92" name="圖片 91"/>
            <p:cNvPicPr>
              <a:picLocks noChangeAspect="1"/>
            </p:cNvPicPr>
            <p:nvPr/>
          </p:nvPicPr>
          <p:blipFill>
            <a:blip r:embed="rId7">
              <a:duotone>
                <a:prstClr val="black"/>
                <a:schemeClr val="accent4">
                  <a:tint val="45000"/>
                  <a:satMod val="400000"/>
                </a:schemeClr>
              </a:duotone>
            </a:blip>
            <a:stretch>
              <a:fillRect/>
            </a:stretch>
          </p:blipFill>
          <p:spPr>
            <a:xfrm>
              <a:off x="1611200" y="4996269"/>
              <a:ext cx="72253" cy="120577"/>
            </a:xfrm>
            <a:prstGeom prst="rect">
              <a:avLst/>
            </a:prstGeom>
          </p:spPr>
        </p:pic>
        <p:pic>
          <p:nvPicPr>
            <p:cNvPr id="93" name="圖片 92"/>
            <p:cNvPicPr>
              <a:picLocks noChangeAspect="1"/>
            </p:cNvPicPr>
            <p:nvPr/>
          </p:nvPicPr>
          <p:blipFill>
            <a:blip r:embed="rId7">
              <a:duotone>
                <a:prstClr val="black"/>
                <a:schemeClr val="accent4">
                  <a:tint val="45000"/>
                  <a:satMod val="400000"/>
                </a:schemeClr>
              </a:duotone>
            </a:blip>
            <a:stretch>
              <a:fillRect/>
            </a:stretch>
          </p:blipFill>
          <p:spPr>
            <a:xfrm>
              <a:off x="1589762" y="5473577"/>
              <a:ext cx="72253" cy="120577"/>
            </a:xfrm>
            <a:prstGeom prst="rect">
              <a:avLst/>
            </a:prstGeom>
          </p:spPr>
        </p:pic>
        <p:pic>
          <p:nvPicPr>
            <p:cNvPr id="94" name="圖片 93"/>
            <p:cNvPicPr>
              <a:picLocks noChangeAspect="1"/>
            </p:cNvPicPr>
            <p:nvPr/>
          </p:nvPicPr>
          <p:blipFill>
            <a:blip r:embed="rId7">
              <a:duotone>
                <a:prstClr val="black"/>
                <a:schemeClr val="accent4">
                  <a:tint val="45000"/>
                  <a:satMod val="400000"/>
                </a:schemeClr>
              </a:duotone>
            </a:blip>
            <a:stretch>
              <a:fillRect/>
            </a:stretch>
          </p:blipFill>
          <p:spPr>
            <a:xfrm>
              <a:off x="2447242" y="5213343"/>
              <a:ext cx="72253" cy="120577"/>
            </a:xfrm>
            <a:prstGeom prst="rect">
              <a:avLst/>
            </a:prstGeom>
          </p:spPr>
        </p:pic>
        <p:pic>
          <p:nvPicPr>
            <p:cNvPr id="95" name="圖片 94"/>
            <p:cNvPicPr>
              <a:picLocks noChangeAspect="1"/>
            </p:cNvPicPr>
            <p:nvPr/>
          </p:nvPicPr>
          <p:blipFill>
            <a:blip r:embed="rId7">
              <a:duotone>
                <a:prstClr val="black"/>
                <a:schemeClr val="accent4">
                  <a:tint val="45000"/>
                  <a:satMod val="400000"/>
                </a:schemeClr>
              </a:duotone>
            </a:blip>
            <a:stretch>
              <a:fillRect/>
            </a:stretch>
          </p:blipFill>
          <p:spPr>
            <a:xfrm>
              <a:off x="1673872" y="5833470"/>
              <a:ext cx="72253" cy="120577"/>
            </a:xfrm>
            <a:prstGeom prst="rect">
              <a:avLst/>
            </a:prstGeom>
          </p:spPr>
        </p:pic>
        <p:pic>
          <p:nvPicPr>
            <p:cNvPr id="96" name="圖片 95"/>
            <p:cNvPicPr>
              <a:picLocks noChangeAspect="1"/>
            </p:cNvPicPr>
            <p:nvPr/>
          </p:nvPicPr>
          <p:blipFill>
            <a:blip r:embed="rId7">
              <a:duotone>
                <a:prstClr val="black"/>
                <a:schemeClr val="accent4">
                  <a:tint val="45000"/>
                  <a:satMod val="400000"/>
                </a:schemeClr>
              </a:duotone>
            </a:blip>
            <a:stretch>
              <a:fillRect/>
            </a:stretch>
          </p:blipFill>
          <p:spPr>
            <a:xfrm>
              <a:off x="1413884" y="5244684"/>
              <a:ext cx="72253" cy="120577"/>
            </a:xfrm>
            <a:prstGeom prst="rect">
              <a:avLst/>
            </a:prstGeom>
          </p:spPr>
        </p:pic>
        <p:cxnSp>
          <p:nvCxnSpPr>
            <p:cNvPr id="97" name="直線接點 96"/>
            <p:cNvCxnSpPr/>
            <p:nvPr/>
          </p:nvCxnSpPr>
          <p:spPr>
            <a:xfrm>
              <a:off x="4286954" y="4407966"/>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98" name="橢圓 97"/>
            <p:cNvSpPr/>
            <p:nvPr/>
          </p:nvSpPr>
          <p:spPr>
            <a:xfrm>
              <a:off x="3534581" y="4578110"/>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99" name="圖片 98"/>
            <p:cNvPicPr>
              <a:picLocks noChangeAspect="1"/>
            </p:cNvPicPr>
            <p:nvPr/>
          </p:nvPicPr>
          <p:blipFill>
            <a:blip r:embed="rId8">
              <a:duotone>
                <a:prstClr val="black"/>
                <a:srgbClr val="CAA6FB">
                  <a:tint val="45000"/>
                  <a:satMod val="400000"/>
                </a:srgbClr>
              </a:duotone>
            </a:blip>
            <a:stretch>
              <a:fillRect/>
            </a:stretch>
          </p:blipFill>
          <p:spPr>
            <a:xfrm>
              <a:off x="4209947" y="4939246"/>
              <a:ext cx="160799" cy="375814"/>
            </a:xfrm>
            <a:prstGeom prst="rect">
              <a:avLst/>
            </a:prstGeom>
          </p:spPr>
        </p:pic>
        <p:pic>
          <p:nvPicPr>
            <p:cNvPr id="100" name="圖片 99"/>
            <p:cNvPicPr>
              <a:picLocks noChangeAspect="1"/>
            </p:cNvPicPr>
            <p:nvPr/>
          </p:nvPicPr>
          <p:blipFill>
            <a:blip r:embed="rId7">
              <a:duotone>
                <a:prstClr val="black"/>
                <a:srgbClr val="7030A0">
                  <a:tint val="45000"/>
                  <a:satMod val="400000"/>
                </a:srgbClr>
              </a:duotone>
            </a:blip>
            <a:stretch>
              <a:fillRect/>
            </a:stretch>
          </p:blipFill>
          <p:spPr>
            <a:xfrm>
              <a:off x="4746884" y="5296577"/>
              <a:ext cx="72253" cy="120577"/>
            </a:xfrm>
            <a:prstGeom prst="rect">
              <a:avLst/>
            </a:prstGeom>
          </p:spPr>
        </p:pic>
        <p:pic>
          <p:nvPicPr>
            <p:cNvPr id="101" name="圖片 100"/>
            <p:cNvPicPr>
              <a:picLocks noChangeAspect="1"/>
            </p:cNvPicPr>
            <p:nvPr/>
          </p:nvPicPr>
          <p:blipFill>
            <a:blip r:embed="rId7">
              <a:duotone>
                <a:prstClr val="black"/>
                <a:srgbClr val="7030A0">
                  <a:tint val="45000"/>
                  <a:satMod val="400000"/>
                </a:srgbClr>
              </a:duotone>
            </a:blip>
            <a:stretch>
              <a:fillRect/>
            </a:stretch>
          </p:blipFill>
          <p:spPr>
            <a:xfrm>
              <a:off x="4042669" y="5498076"/>
              <a:ext cx="72253" cy="120577"/>
            </a:xfrm>
            <a:prstGeom prst="rect">
              <a:avLst/>
            </a:prstGeom>
          </p:spPr>
        </p:pic>
        <p:pic>
          <p:nvPicPr>
            <p:cNvPr id="102" name="圖片 101"/>
            <p:cNvPicPr>
              <a:picLocks noChangeAspect="1"/>
            </p:cNvPicPr>
            <p:nvPr/>
          </p:nvPicPr>
          <p:blipFill>
            <a:blip r:embed="rId7">
              <a:duotone>
                <a:prstClr val="black"/>
                <a:srgbClr val="7030A0">
                  <a:tint val="45000"/>
                  <a:satMod val="400000"/>
                </a:srgbClr>
              </a:duotone>
            </a:blip>
            <a:stretch>
              <a:fillRect/>
            </a:stretch>
          </p:blipFill>
          <p:spPr>
            <a:xfrm>
              <a:off x="3712432" y="5404149"/>
              <a:ext cx="72253" cy="120577"/>
            </a:xfrm>
            <a:prstGeom prst="rect">
              <a:avLst/>
            </a:prstGeom>
          </p:spPr>
        </p:pic>
        <p:pic>
          <p:nvPicPr>
            <p:cNvPr id="103" name="圖片 102"/>
            <p:cNvPicPr>
              <a:picLocks noChangeAspect="1"/>
            </p:cNvPicPr>
            <p:nvPr/>
          </p:nvPicPr>
          <p:blipFill>
            <a:blip r:embed="rId7">
              <a:duotone>
                <a:prstClr val="black"/>
                <a:srgbClr val="7030A0">
                  <a:tint val="45000"/>
                  <a:satMod val="400000"/>
                </a:srgbClr>
              </a:duotone>
            </a:blip>
            <a:stretch>
              <a:fillRect/>
            </a:stretch>
          </p:blipFill>
          <p:spPr>
            <a:xfrm>
              <a:off x="3991688" y="4895380"/>
              <a:ext cx="72253" cy="120577"/>
            </a:xfrm>
            <a:prstGeom prst="rect">
              <a:avLst/>
            </a:prstGeom>
          </p:spPr>
        </p:pic>
        <p:pic>
          <p:nvPicPr>
            <p:cNvPr id="104" name="圖片 103"/>
            <p:cNvPicPr>
              <a:picLocks noChangeAspect="1"/>
            </p:cNvPicPr>
            <p:nvPr/>
          </p:nvPicPr>
          <p:blipFill>
            <a:blip r:embed="rId7">
              <a:duotone>
                <a:prstClr val="black"/>
                <a:srgbClr val="7030A0">
                  <a:tint val="45000"/>
                  <a:satMod val="400000"/>
                </a:srgbClr>
              </a:duotone>
            </a:blip>
            <a:stretch>
              <a:fillRect/>
            </a:stretch>
          </p:blipFill>
          <p:spPr>
            <a:xfrm>
              <a:off x="4465490" y="4725891"/>
              <a:ext cx="72253" cy="120577"/>
            </a:xfrm>
            <a:prstGeom prst="rect">
              <a:avLst/>
            </a:prstGeom>
          </p:spPr>
        </p:pic>
        <p:pic>
          <p:nvPicPr>
            <p:cNvPr id="105" name="圖片 104"/>
            <p:cNvPicPr>
              <a:picLocks noChangeAspect="1"/>
            </p:cNvPicPr>
            <p:nvPr/>
          </p:nvPicPr>
          <p:blipFill>
            <a:blip r:embed="rId7">
              <a:duotone>
                <a:prstClr val="black"/>
                <a:srgbClr val="7030A0">
                  <a:tint val="45000"/>
                  <a:satMod val="400000"/>
                </a:srgbClr>
              </a:duotone>
            </a:blip>
            <a:stretch>
              <a:fillRect/>
            </a:stretch>
          </p:blipFill>
          <p:spPr>
            <a:xfrm>
              <a:off x="4214107" y="5813163"/>
              <a:ext cx="72253" cy="120577"/>
            </a:xfrm>
            <a:prstGeom prst="rect">
              <a:avLst/>
            </a:prstGeom>
          </p:spPr>
        </p:pic>
        <p:pic>
          <p:nvPicPr>
            <p:cNvPr id="106" name="圖片 105"/>
            <p:cNvPicPr>
              <a:picLocks noChangeAspect="1"/>
            </p:cNvPicPr>
            <p:nvPr/>
          </p:nvPicPr>
          <p:blipFill>
            <a:blip r:embed="rId7">
              <a:duotone>
                <a:prstClr val="black"/>
                <a:srgbClr val="7030A0">
                  <a:tint val="45000"/>
                  <a:satMod val="400000"/>
                </a:srgbClr>
              </a:duotone>
            </a:blip>
            <a:stretch>
              <a:fillRect/>
            </a:stretch>
          </p:blipFill>
          <p:spPr>
            <a:xfrm>
              <a:off x="4529823" y="5771168"/>
              <a:ext cx="72253" cy="120577"/>
            </a:xfrm>
            <a:prstGeom prst="rect">
              <a:avLst/>
            </a:prstGeom>
          </p:spPr>
        </p:pic>
        <p:pic>
          <p:nvPicPr>
            <p:cNvPr id="107" name="圖片 106"/>
            <p:cNvPicPr>
              <a:picLocks noChangeAspect="1"/>
            </p:cNvPicPr>
            <p:nvPr/>
          </p:nvPicPr>
          <p:blipFill>
            <a:blip r:embed="rId7">
              <a:duotone>
                <a:prstClr val="black"/>
                <a:srgbClr val="7030A0">
                  <a:tint val="45000"/>
                  <a:satMod val="400000"/>
                </a:srgbClr>
              </a:duotone>
            </a:blip>
            <a:stretch>
              <a:fillRect/>
            </a:stretch>
          </p:blipFill>
          <p:spPr>
            <a:xfrm>
              <a:off x="4508074" y="5124237"/>
              <a:ext cx="72253" cy="120577"/>
            </a:xfrm>
            <a:prstGeom prst="rect">
              <a:avLst/>
            </a:prstGeom>
          </p:spPr>
        </p:pic>
        <p:cxnSp>
          <p:nvCxnSpPr>
            <p:cNvPr id="108" name="直線接點 107"/>
            <p:cNvCxnSpPr/>
            <p:nvPr/>
          </p:nvCxnSpPr>
          <p:spPr>
            <a:xfrm>
              <a:off x="6141978" y="4412658"/>
              <a:ext cx="0" cy="1498127"/>
            </a:xfrm>
            <a:prstGeom prst="line">
              <a:avLst/>
            </a:prstGeom>
            <a:ln w="19050"/>
          </p:spPr>
          <p:style>
            <a:lnRef idx="1">
              <a:schemeClr val="dk1"/>
            </a:lnRef>
            <a:fillRef idx="0">
              <a:schemeClr val="dk1"/>
            </a:fillRef>
            <a:effectRef idx="0">
              <a:schemeClr val="dk1"/>
            </a:effectRef>
            <a:fontRef idx="minor">
              <a:schemeClr val="tx1"/>
            </a:fontRef>
          </p:style>
        </p:cxnSp>
        <p:cxnSp>
          <p:nvCxnSpPr>
            <p:cNvPr id="109" name="直線接點 108"/>
            <p:cNvCxnSpPr/>
            <p:nvPr/>
          </p:nvCxnSpPr>
          <p:spPr>
            <a:xfrm>
              <a:off x="7251385" y="4409064"/>
              <a:ext cx="14990" cy="1474084"/>
            </a:xfrm>
            <a:prstGeom prst="line">
              <a:avLst/>
            </a:prstGeom>
            <a:ln w="19050"/>
          </p:spPr>
          <p:style>
            <a:lnRef idx="1">
              <a:schemeClr val="dk1"/>
            </a:lnRef>
            <a:fillRef idx="0">
              <a:schemeClr val="dk1"/>
            </a:fillRef>
            <a:effectRef idx="0">
              <a:schemeClr val="dk1"/>
            </a:effectRef>
            <a:fontRef idx="minor">
              <a:schemeClr val="tx1"/>
            </a:fontRef>
          </p:style>
        </p:cxnSp>
        <p:cxnSp>
          <p:nvCxnSpPr>
            <p:cNvPr id="110" name="直線接點 109"/>
            <p:cNvCxnSpPr/>
            <p:nvPr/>
          </p:nvCxnSpPr>
          <p:spPr>
            <a:xfrm>
              <a:off x="5447907" y="4412658"/>
              <a:ext cx="2453681" cy="0"/>
            </a:xfrm>
            <a:prstGeom prst="line">
              <a:avLst/>
            </a:prstGeom>
            <a:ln w="19050"/>
          </p:spPr>
          <p:style>
            <a:lnRef idx="1">
              <a:schemeClr val="dk1"/>
            </a:lnRef>
            <a:fillRef idx="0">
              <a:schemeClr val="dk1"/>
            </a:fillRef>
            <a:effectRef idx="0">
              <a:schemeClr val="dk1"/>
            </a:effectRef>
            <a:fontRef idx="minor">
              <a:schemeClr val="tx1"/>
            </a:fontRef>
          </p:style>
        </p:cxnSp>
        <p:pic>
          <p:nvPicPr>
            <p:cNvPr id="111" name="圖片 110"/>
            <p:cNvPicPr>
              <a:picLocks noChangeAspect="1"/>
            </p:cNvPicPr>
            <p:nvPr/>
          </p:nvPicPr>
          <p:blipFill>
            <a:blip r:embed="rId7">
              <a:duotone>
                <a:prstClr val="black"/>
                <a:schemeClr val="accent6">
                  <a:tint val="45000"/>
                  <a:satMod val="400000"/>
                </a:schemeClr>
              </a:duotone>
            </a:blip>
            <a:stretch>
              <a:fillRect/>
            </a:stretch>
          </p:blipFill>
          <p:spPr>
            <a:xfrm>
              <a:off x="6982276" y="4975427"/>
              <a:ext cx="72253" cy="120577"/>
            </a:xfrm>
            <a:prstGeom prst="rect">
              <a:avLst/>
            </a:prstGeom>
          </p:spPr>
        </p:pic>
        <p:pic>
          <p:nvPicPr>
            <p:cNvPr id="112" name="圖片 111"/>
            <p:cNvPicPr>
              <a:picLocks noChangeAspect="1"/>
            </p:cNvPicPr>
            <p:nvPr/>
          </p:nvPicPr>
          <p:blipFill>
            <a:blip r:embed="rId7">
              <a:duotone>
                <a:prstClr val="black"/>
                <a:srgbClr val="FF0000">
                  <a:tint val="45000"/>
                  <a:satMod val="400000"/>
                </a:srgbClr>
              </a:duotone>
            </a:blip>
            <a:stretch>
              <a:fillRect/>
            </a:stretch>
          </p:blipFill>
          <p:spPr>
            <a:xfrm>
              <a:off x="6112334" y="5270589"/>
              <a:ext cx="72253" cy="120577"/>
            </a:xfrm>
            <a:prstGeom prst="rect">
              <a:avLst/>
            </a:prstGeom>
          </p:spPr>
        </p:pic>
        <p:pic>
          <p:nvPicPr>
            <p:cNvPr id="113" name="圖片 112"/>
            <p:cNvPicPr>
              <a:picLocks noChangeAspect="1"/>
            </p:cNvPicPr>
            <p:nvPr/>
          </p:nvPicPr>
          <p:blipFill>
            <a:blip r:embed="rId7">
              <a:duotone>
                <a:prstClr val="black"/>
                <a:srgbClr val="FF0000">
                  <a:tint val="45000"/>
                  <a:satMod val="400000"/>
                </a:srgbClr>
              </a:duotone>
            </a:blip>
            <a:stretch>
              <a:fillRect/>
            </a:stretch>
          </p:blipFill>
          <p:spPr>
            <a:xfrm>
              <a:off x="6329279" y="5567579"/>
              <a:ext cx="72253" cy="120577"/>
            </a:xfrm>
            <a:prstGeom prst="rect">
              <a:avLst/>
            </a:prstGeom>
          </p:spPr>
        </p:pic>
        <p:pic>
          <p:nvPicPr>
            <p:cNvPr id="114" name="圖片 113"/>
            <p:cNvPicPr>
              <a:picLocks noChangeAspect="1"/>
            </p:cNvPicPr>
            <p:nvPr/>
          </p:nvPicPr>
          <p:blipFill>
            <a:blip r:embed="rId7">
              <a:duotone>
                <a:prstClr val="black"/>
                <a:schemeClr val="accent6">
                  <a:tint val="45000"/>
                  <a:satMod val="400000"/>
                </a:schemeClr>
              </a:duotone>
            </a:blip>
            <a:stretch>
              <a:fillRect/>
            </a:stretch>
          </p:blipFill>
          <p:spPr>
            <a:xfrm>
              <a:off x="6792293" y="4650042"/>
              <a:ext cx="72253" cy="120577"/>
            </a:xfrm>
            <a:prstGeom prst="rect">
              <a:avLst/>
            </a:prstGeom>
          </p:spPr>
        </p:pic>
        <p:pic>
          <p:nvPicPr>
            <p:cNvPr id="115" name="圖片 114"/>
            <p:cNvPicPr>
              <a:picLocks noChangeAspect="1"/>
            </p:cNvPicPr>
            <p:nvPr/>
          </p:nvPicPr>
          <p:blipFill>
            <a:blip r:embed="rId7">
              <a:duotone>
                <a:prstClr val="black"/>
                <a:schemeClr val="accent6">
                  <a:tint val="45000"/>
                  <a:satMod val="400000"/>
                </a:schemeClr>
              </a:duotone>
            </a:blip>
            <a:stretch>
              <a:fillRect/>
            </a:stretch>
          </p:blipFill>
          <p:spPr>
            <a:xfrm>
              <a:off x="7033854" y="5626055"/>
              <a:ext cx="72253" cy="120577"/>
            </a:xfrm>
            <a:prstGeom prst="rect">
              <a:avLst/>
            </a:prstGeom>
          </p:spPr>
        </p:pic>
        <p:pic>
          <p:nvPicPr>
            <p:cNvPr id="116" name="圖片 115"/>
            <p:cNvPicPr>
              <a:picLocks noChangeAspect="1"/>
            </p:cNvPicPr>
            <p:nvPr/>
          </p:nvPicPr>
          <p:blipFill>
            <a:blip r:embed="rId7">
              <a:duotone>
                <a:prstClr val="black"/>
                <a:schemeClr val="accent5">
                  <a:tint val="45000"/>
                  <a:satMod val="400000"/>
                </a:schemeClr>
              </a:duotone>
            </a:blip>
            <a:stretch>
              <a:fillRect/>
            </a:stretch>
          </p:blipFill>
          <p:spPr>
            <a:xfrm>
              <a:off x="6939476" y="5396228"/>
              <a:ext cx="72253" cy="120577"/>
            </a:xfrm>
            <a:prstGeom prst="rect">
              <a:avLst/>
            </a:prstGeom>
          </p:spPr>
        </p:pic>
        <p:pic>
          <p:nvPicPr>
            <p:cNvPr id="117" name="圖片 116"/>
            <p:cNvPicPr>
              <a:picLocks noChangeAspect="1"/>
            </p:cNvPicPr>
            <p:nvPr/>
          </p:nvPicPr>
          <p:blipFill>
            <a:blip r:embed="rId7">
              <a:duotone>
                <a:prstClr val="black"/>
                <a:schemeClr val="accent5">
                  <a:tint val="45000"/>
                  <a:satMod val="400000"/>
                </a:schemeClr>
              </a:duotone>
            </a:blip>
            <a:stretch>
              <a:fillRect/>
            </a:stretch>
          </p:blipFill>
          <p:spPr>
            <a:xfrm>
              <a:off x="6737610" y="5750158"/>
              <a:ext cx="72253" cy="120577"/>
            </a:xfrm>
            <a:prstGeom prst="rect">
              <a:avLst/>
            </a:prstGeom>
          </p:spPr>
        </p:pic>
        <p:cxnSp>
          <p:nvCxnSpPr>
            <p:cNvPr id="118" name="直線接點 117"/>
            <p:cNvCxnSpPr/>
            <p:nvPr/>
          </p:nvCxnSpPr>
          <p:spPr>
            <a:xfrm flipV="1">
              <a:off x="6708628" y="4621400"/>
              <a:ext cx="7154" cy="453"/>
            </a:xfrm>
            <a:prstGeom prst="line">
              <a:avLst/>
            </a:prstGeom>
            <a:ln w="19050"/>
          </p:spPr>
          <p:style>
            <a:lnRef idx="1">
              <a:schemeClr val="dk1"/>
            </a:lnRef>
            <a:fillRef idx="0">
              <a:schemeClr val="dk1"/>
            </a:fillRef>
            <a:effectRef idx="0">
              <a:schemeClr val="dk1"/>
            </a:effectRef>
            <a:fontRef idx="minor">
              <a:schemeClr val="tx1"/>
            </a:fontRef>
          </p:style>
        </p:cxnSp>
        <p:pic>
          <p:nvPicPr>
            <p:cNvPr id="119" name="圖片 118"/>
            <p:cNvPicPr>
              <a:picLocks noChangeAspect="1"/>
            </p:cNvPicPr>
            <p:nvPr/>
          </p:nvPicPr>
          <p:blipFill>
            <a:blip r:embed="rId4"/>
            <a:stretch>
              <a:fillRect/>
            </a:stretch>
          </p:blipFill>
          <p:spPr>
            <a:xfrm>
              <a:off x="6492494" y="4252247"/>
              <a:ext cx="406473" cy="284999"/>
            </a:xfrm>
            <a:prstGeom prst="rect">
              <a:avLst/>
            </a:prstGeom>
          </p:spPr>
        </p:pic>
        <p:sp>
          <p:nvSpPr>
            <p:cNvPr id="120" name="文字方塊 119"/>
            <p:cNvSpPr txBox="1"/>
            <p:nvPr/>
          </p:nvSpPr>
          <p:spPr>
            <a:xfrm>
              <a:off x="5822831" y="6013620"/>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RRH-G</a:t>
              </a:r>
              <a:endParaRPr lang="zh-TW" altLang="en-US" sz="1200" dirty="0">
                <a:latin typeface="Times New Roman" panose="02020603050405020304" pitchFamily="18" charset="0"/>
                <a:cs typeface="Times New Roman" panose="02020603050405020304" pitchFamily="18" charset="0"/>
              </a:endParaRPr>
            </a:p>
          </p:txBody>
        </p:sp>
        <p:sp>
          <p:nvSpPr>
            <p:cNvPr id="121" name="文字方塊 120"/>
            <p:cNvSpPr txBox="1"/>
            <p:nvPr/>
          </p:nvSpPr>
          <p:spPr>
            <a:xfrm>
              <a:off x="6970828" y="6021306"/>
              <a:ext cx="603050"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RRH-I</a:t>
              </a:r>
              <a:endParaRPr lang="zh-TW" altLang="en-US" sz="1200" dirty="0">
                <a:latin typeface="Times New Roman" panose="02020603050405020304" pitchFamily="18" charset="0"/>
                <a:cs typeface="Times New Roman" panose="02020603050405020304" pitchFamily="18" charset="0"/>
              </a:endParaRPr>
            </a:p>
          </p:txBody>
        </p:sp>
        <p:sp>
          <p:nvSpPr>
            <p:cNvPr id="122" name="橢圓 121"/>
            <p:cNvSpPr/>
            <p:nvPr/>
          </p:nvSpPr>
          <p:spPr>
            <a:xfrm>
              <a:off x="5943224" y="458756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123" name="橢圓 122"/>
            <p:cNvSpPr/>
            <p:nvPr/>
          </p:nvSpPr>
          <p:spPr>
            <a:xfrm>
              <a:off x="5416389" y="5160723"/>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sp>
          <p:nvSpPr>
            <p:cNvPr id="124" name="橢圓 123"/>
            <p:cNvSpPr/>
            <p:nvPr/>
          </p:nvSpPr>
          <p:spPr>
            <a:xfrm>
              <a:off x="6494462" y="5142041"/>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25" name="圖片 124"/>
            <p:cNvPicPr>
              <a:picLocks noChangeAspect="1"/>
            </p:cNvPicPr>
            <p:nvPr/>
          </p:nvPicPr>
          <p:blipFill>
            <a:blip r:embed="rId8">
              <a:duotone>
                <a:prstClr val="black"/>
                <a:srgbClr val="C1FFA6">
                  <a:tint val="45000"/>
                  <a:satMod val="400000"/>
                </a:srgbClr>
              </a:duotone>
            </a:blip>
            <a:stretch>
              <a:fillRect/>
            </a:stretch>
          </p:blipFill>
          <p:spPr>
            <a:xfrm>
              <a:off x="6596536" y="4957289"/>
              <a:ext cx="160799" cy="375814"/>
            </a:xfrm>
            <a:prstGeom prst="rect">
              <a:avLst/>
            </a:prstGeom>
          </p:spPr>
        </p:pic>
        <p:pic>
          <p:nvPicPr>
            <p:cNvPr id="126" name="圖片 125"/>
            <p:cNvPicPr>
              <a:picLocks noChangeAspect="1"/>
            </p:cNvPicPr>
            <p:nvPr/>
          </p:nvPicPr>
          <p:blipFill>
            <a:blip r:embed="rId7">
              <a:duotone>
                <a:prstClr val="black"/>
                <a:srgbClr val="FF0000">
                  <a:tint val="45000"/>
                  <a:satMod val="400000"/>
                </a:srgbClr>
              </a:duotone>
            </a:blip>
            <a:stretch>
              <a:fillRect/>
            </a:stretch>
          </p:blipFill>
          <p:spPr>
            <a:xfrm>
              <a:off x="6685082" y="5504039"/>
              <a:ext cx="72253" cy="120577"/>
            </a:xfrm>
            <a:prstGeom prst="rect">
              <a:avLst/>
            </a:prstGeom>
          </p:spPr>
        </p:pic>
        <p:pic>
          <p:nvPicPr>
            <p:cNvPr id="127" name="圖片 126"/>
            <p:cNvPicPr>
              <a:picLocks noChangeAspect="1"/>
            </p:cNvPicPr>
            <p:nvPr/>
          </p:nvPicPr>
          <p:blipFill>
            <a:blip r:embed="rId7">
              <a:duotone>
                <a:prstClr val="black"/>
                <a:schemeClr val="accent6">
                  <a:tint val="45000"/>
                  <a:satMod val="400000"/>
                </a:schemeClr>
              </a:duotone>
            </a:blip>
            <a:stretch>
              <a:fillRect/>
            </a:stretch>
          </p:blipFill>
          <p:spPr>
            <a:xfrm>
              <a:off x="7224784" y="5242222"/>
              <a:ext cx="72253" cy="120577"/>
            </a:xfrm>
            <a:prstGeom prst="rect">
              <a:avLst/>
            </a:prstGeom>
          </p:spPr>
        </p:pic>
        <p:pic>
          <p:nvPicPr>
            <p:cNvPr id="128" name="圖片 127"/>
            <p:cNvPicPr>
              <a:picLocks noChangeAspect="1"/>
            </p:cNvPicPr>
            <p:nvPr/>
          </p:nvPicPr>
          <p:blipFill>
            <a:blip r:embed="rId7">
              <a:duotone>
                <a:prstClr val="black"/>
                <a:schemeClr val="accent5">
                  <a:tint val="45000"/>
                  <a:satMod val="400000"/>
                </a:schemeClr>
              </a:duotone>
            </a:blip>
            <a:stretch>
              <a:fillRect/>
            </a:stretch>
          </p:blipFill>
          <p:spPr>
            <a:xfrm>
              <a:off x="6670027" y="6137726"/>
              <a:ext cx="72253" cy="120577"/>
            </a:xfrm>
            <a:prstGeom prst="rect">
              <a:avLst/>
            </a:prstGeom>
          </p:spPr>
        </p:pic>
        <p:pic>
          <p:nvPicPr>
            <p:cNvPr id="129" name="圖片 128"/>
            <p:cNvPicPr>
              <a:picLocks noChangeAspect="1"/>
            </p:cNvPicPr>
            <p:nvPr/>
          </p:nvPicPr>
          <p:blipFill>
            <a:blip r:embed="rId7">
              <a:duotone>
                <a:prstClr val="black"/>
                <a:schemeClr val="accent5">
                  <a:tint val="45000"/>
                  <a:satMod val="400000"/>
                </a:schemeClr>
              </a:duotone>
            </a:blip>
            <a:stretch>
              <a:fillRect/>
            </a:stretch>
          </p:blipFill>
          <p:spPr>
            <a:xfrm>
              <a:off x="7617756" y="5762571"/>
              <a:ext cx="72253" cy="120577"/>
            </a:xfrm>
            <a:prstGeom prst="rect">
              <a:avLst/>
            </a:prstGeom>
          </p:spPr>
        </p:pic>
        <p:pic>
          <p:nvPicPr>
            <p:cNvPr id="130" name="圖片 129"/>
            <p:cNvPicPr>
              <a:picLocks noChangeAspect="1"/>
            </p:cNvPicPr>
            <p:nvPr/>
          </p:nvPicPr>
          <p:blipFill>
            <a:blip r:embed="rId7">
              <a:duotone>
                <a:prstClr val="black"/>
                <a:schemeClr val="accent5">
                  <a:tint val="45000"/>
                  <a:satMod val="400000"/>
                </a:schemeClr>
              </a:duotone>
            </a:blip>
            <a:stretch>
              <a:fillRect/>
            </a:stretch>
          </p:blipFill>
          <p:spPr>
            <a:xfrm>
              <a:off x="7665426" y="6211301"/>
              <a:ext cx="72253" cy="120577"/>
            </a:xfrm>
            <a:prstGeom prst="rect">
              <a:avLst/>
            </a:prstGeom>
          </p:spPr>
        </p:pic>
        <p:pic>
          <p:nvPicPr>
            <p:cNvPr id="131" name="圖片 130"/>
            <p:cNvPicPr>
              <a:picLocks noChangeAspect="1"/>
            </p:cNvPicPr>
            <p:nvPr/>
          </p:nvPicPr>
          <p:blipFill>
            <a:blip r:embed="rId7">
              <a:duotone>
                <a:prstClr val="black"/>
                <a:srgbClr val="FF0000">
                  <a:tint val="45000"/>
                  <a:satMod val="400000"/>
                </a:srgbClr>
              </a:duotone>
            </a:blip>
            <a:stretch>
              <a:fillRect/>
            </a:stretch>
          </p:blipFill>
          <p:spPr>
            <a:xfrm>
              <a:off x="5771594" y="5782513"/>
              <a:ext cx="72253" cy="120577"/>
            </a:xfrm>
            <a:prstGeom prst="rect">
              <a:avLst/>
            </a:prstGeom>
          </p:spPr>
        </p:pic>
        <p:pic>
          <p:nvPicPr>
            <p:cNvPr id="132" name="圖片 131"/>
            <p:cNvPicPr>
              <a:picLocks noChangeAspect="1"/>
            </p:cNvPicPr>
            <p:nvPr/>
          </p:nvPicPr>
          <p:blipFill>
            <a:blip r:embed="rId7">
              <a:duotone>
                <a:prstClr val="black"/>
                <a:srgbClr val="FF0000">
                  <a:tint val="45000"/>
                  <a:satMod val="400000"/>
                </a:srgbClr>
              </a:duotone>
            </a:blip>
            <a:stretch>
              <a:fillRect/>
            </a:stretch>
          </p:blipFill>
          <p:spPr>
            <a:xfrm>
              <a:off x="6414853" y="6320506"/>
              <a:ext cx="72253" cy="120577"/>
            </a:xfrm>
            <a:prstGeom prst="rect">
              <a:avLst/>
            </a:prstGeom>
          </p:spPr>
        </p:pic>
        <p:pic>
          <p:nvPicPr>
            <p:cNvPr id="133" name="圖片 132"/>
            <p:cNvPicPr>
              <a:picLocks noChangeAspect="1"/>
            </p:cNvPicPr>
            <p:nvPr/>
          </p:nvPicPr>
          <p:blipFill>
            <a:blip r:embed="rId7">
              <a:duotone>
                <a:prstClr val="black"/>
                <a:schemeClr val="accent6">
                  <a:tint val="45000"/>
                  <a:satMod val="400000"/>
                </a:schemeClr>
              </a:duotone>
            </a:blip>
            <a:stretch>
              <a:fillRect/>
            </a:stretch>
          </p:blipFill>
          <p:spPr>
            <a:xfrm>
              <a:off x="6393659" y="5362799"/>
              <a:ext cx="72253" cy="120577"/>
            </a:xfrm>
            <a:prstGeom prst="rect">
              <a:avLst/>
            </a:prstGeom>
          </p:spPr>
        </p:pic>
        <p:pic>
          <p:nvPicPr>
            <p:cNvPr id="134" name="圖片 133"/>
            <p:cNvPicPr>
              <a:picLocks noChangeAspect="1"/>
            </p:cNvPicPr>
            <p:nvPr/>
          </p:nvPicPr>
          <p:blipFill>
            <a:blip r:embed="rId7">
              <a:duotone>
                <a:prstClr val="black"/>
                <a:schemeClr val="accent6">
                  <a:tint val="45000"/>
                  <a:satMod val="400000"/>
                </a:schemeClr>
              </a:duotone>
            </a:blip>
            <a:stretch>
              <a:fillRect/>
            </a:stretch>
          </p:blipFill>
          <p:spPr>
            <a:xfrm>
              <a:off x="6282922" y="4928957"/>
              <a:ext cx="72253" cy="120577"/>
            </a:xfrm>
            <a:prstGeom prst="rect">
              <a:avLst/>
            </a:prstGeom>
          </p:spPr>
        </p:pic>
        <p:cxnSp>
          <p:nvCxnSpPr>
            <p:cNvPr id="135" name="直線接點 134"/>
            <p:cNvCxnSpPr/>
            <p:nvPr/>
          </p:nvCxnSpPr>
          <p:spPr>
            <a:xfrm>
              <a:off x="5447907" y="4417421"/>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136" name="橢圓 135"/>
            <p:cNvSpPr/>
            <p:nvPr/>
          </p:nvSpPr>
          <p:spPr>
            <a:xfrm>
              <a:off x="4695534" y="4587565"/>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37" name="圖片 136"/>
            <p:cNvPicPr>
              <a:picLocks noChangeAspect="1"/>
            </p:cNvPicPr>
            <p:nvPr/>
          </p:nvPicPr>
          <p:blipFill>
            <a:blip r:embed="rId8">
              <a:duotone>
                <a:prstClr val="black"/>
                <a:srgbClr val="FF6B6B">
                  <a:tint val="45000"/>
                  <a:satMod val="400000"/>
                </a:srgbClr>
              </a:duotone>
            </a:blip>
            <a:stretch>
              <a:fillRect/>
            </a:stretch>
          </p:blipFill>
          <p:spPr>
            <a:xfrm>
              <a:off x="6063332" y="5722878"/>
              <a:ext cx="160799" cy="375814"/>
            </a:xfrm>
            <a:prstGeom prst="rect">
              <a:avLst/>
            </a:prstGeom>
          </p:spPr>
        </p:pic>
        <p:pic>
          <p:nvPicPr>
            <p:cNvPr id="138" name="圖片 137"/>
            <p:cNvPicPr>
              <a:picLocks noChangeAspect="1"/>
            </p:cNvPicPr>
            <p:nvPr/>
          </p:nvPicPr>
          <p:blipFill>
            <a:blip r:embed="rId8">
              <a:duotone>
                <a:prstClr val="black"/>
                <a:srgbClr val="99B7FF">
                  <a:tint val="45000"/>
                  <a:satMod val="400000"/>
                </a:srgbClr>
              </a:duotone>
            </a:blip>
            <a:stretch>
              <a:fillRect/>
            </a:stretch>
          </p:blipFill>
          <p:spPr>
            <a:xfrm>
              <a:off x="7191497" y="5719992"/>
              <a:ext cx="160799" cy="375814"/>
            </a:xfrm>
            <a:prstGeom prst="rect">
              <a:avLst/>
            </a:prstGeom>
          </p:spPr>
        </p:pic>
        <p:pic>
          <p:nvPicPr>
            <p:cNvPr id="139" name="圖片 138"/>
            <p:cNvPicPr>
              <a:picLocks noChangeAspect="1"/>
            </p:cNvPicPr>
            <p:nvPr/>
          </p:nvPicPr>
          <p:blipFill>
            <a:blip r:embed="rId8">
              <a:duotone>
                <a:prstClr val="black"/>
                <a:srgbClr val="FFF26B">
                  <a:tint val="45000"/>
                  <a:satMod val="400000"/>
                </a:srgbClr>
              </a:duotone>
            </a:blip>
            <a:stretch>
              <a:fillRect/>
            </a:stretch>
          </p:blipFill>
          <p:spPr>
            <a:xfrm>
              <a:off x="5370900" y="4948701"/>
              <a:ext cx="160799" cy="375814"/>
            </a:xfrm>
            <a:prstGeom prst="rect">
              <a:avLst/>
            </a:prstGeom>
          </p:spPr>
        </p:pic>
        <p:pic>
          <p:nvPicPr>
            <p:cNvPr id="140" name="圖片 139"/>
            <p:cNvPicPr>
              <a:picLocks noChangeAspect="1"/>
            </p:cNvPicPr>
            <p:nvPr/>
          </p:nvPicPr>
          <p:blipFill>
            <a:blip r:embed="rId7">
              <a:duotone>
                <a:prstClr val="black"/>
                <a:schemeClr val="accent4">
                  <a:tint val="45000"/>
                  <a:satMod val="400000"/>
                </a:schemeClr>
              </a:duotone>
            </a:blip>
            <a:stretch>
              <a:fillRect/>
            </a:stretch>
          </p:blipFill>
          <p:spPr>
            <a:xfrm>
              <a:off x="5798720" y="5394464"/>
              <a:ext cx="72253" cy="120577"/>
            </a:xfrm>
            <a:prstGeom prst="rect">
              <a:avLst/>
            </a:prstGeom>
          </p:spPr>
        </p:pic>
        <p:pic>
          <p:nvPicPr>
            <p:cNvPr id="141" name="圖片 140"/>
            <p:cNvPicPr>
              <a:picLocks noChangeAspect="1"/>
            </p:cNvPicPr>
            <p:nvPr/>
          </p:nvPicPr>
          <p:blipFill>
            <a:blip r:embed="rId7">
              <a:duotone>
                <a:prstClr val="black"/>
                <a:schemeClr val="accent4">
                  <a:tint val="45000"/>
                  <a:satMod val="400000"/>
                </a:schemeClr>
              </a:duotone>
            </a:blip>
            <a:stretch>
              <a:fillRect/>
            </a:stretch>
          </p:blipFill>
          <p:spPr>
            <a:xfrm>
              <a:off x="5752050" y="4841769"/>
              <a:ext cx="72253" cy="120577"/>
            </a:xfrm>
            <a:prstGeom prst="rect">
              <a:avLst/>
            </a:prstGeom>
          </p:spPr>
        </p:pic>
        <p:pic>
          <p:nvPicPr>
            <p:cNvPr id="142" name="圖片 141"/>
            <p:cNvPicPr>
              <a:picLocks noChangeAspect="1"/>
            </p:cNvPicPr>
            <p:nvPr/>
          </p:nvPicPr>
          <p:blipFill>
            <a:blip r:embed="rId7">
              <a:duotone>
                <a:prstClr val="black"/>
                <a:schemeClr val="accent4">
                  <a:tint val="45000"/>
                  <a:satMod val="400000"/>
                </a:schemeClr>
              </a:duotone>
            </a:blip>
            <a:stretch>
              <a:fillRect/>
            </a:stretch>
          </p:blipFill>
          <p:spPr>
            <a:xfrm>
              <a:off x="5193974" y="4713589"/>
              <a:ext cx="72253" cy="120577"/>
            </a:xfrm>
            <a:prstGeom prst="rect">
              <a:avLst/>
            </a:prstGeom>
          </p:spPr>
        </p:pic>
        <p:pic>
          <p:nvPicPr>
            <p:cNvPr id="143" name="圖片 142"/>
            <p:cNvPicPr>
              <a:picLocks noChangeAspect="1"/>
            </p:cNvPicPr>
            <p:nvPr/>
          </p:nvPicPr>
          <p:blipFill>
            <a:blip r:embed="rId7">
              <a:duotone>
                <a:prstClr val="black"/>
                <a:schemeClr val="accent4">
                  <a:tint val="45000"/>
                  <a:satMod val="400000"/>
                </a:schemeClr>
              </a:duotone>
            </a:blip>
            <a:stretch>
              <a:fillRect/>
            </a:stretch>
          </p:blipFill>
          <p:spPr>
            <a:xfrm>
              <a:off x="5244759" y="5372309"/>
              <a:ext cx="72253" cy="120577"/>
            </a:xfrm>
            <a:prstGeom prst="rect">
              <a:avLst/>
            </a:prstGeom>
          </p:spPr>
        </p:pic>
        <p:pic>
          <p:nvPicPr>
            <p:cNvPr id="144" name="圖片 143"/>
            <p:cNvPicPr>
              <a:picLocks noChangeAspect="1"/>
            </p:cNvPicPr>
            <p:nvPr/>
          </p:nvPicPr>
          <p:blipFill>
            <a:blip r:embed="rId7">
              <a:duotone>
                <a:prstClr val="black"/>
                <a:schemeClr val="accent4">
                  <a:tint val="45000"/>
                  <a:satMod val="400000"/>
                </a:schemeClr>
              </a:duotone>
            </a:blip>
            <a:stretch>
              <a:fillRect/>
            </a:stretch>
          </p:blipFill>
          <p:spPr>
            <a:xfrm>
              <a:off x="5974645" y="5268215"/>
              <a:ext cx="72253" cy="120577"/>
            </a:xfrm>
            <a:prstGeom prst="rect">
              <a:avLst/>
            </a:prstGeom>
          </p:spPr>
        </p:pic>
        <p:pic>
          <p:nvPicPr>
            <p:cNvPr id="145" name="圖片 144"/>
            <p:cNvPicPr>
              <a:picLocks noChangeAspect="1"/>
            </p:cNvPicPr>
            <p:nvPr/>
          </p:nvPicPr>
          <p:blipFill>
            <a:blip r:embed="rId7">
              <a:duotone>
                <a:prstClr val="black"/>
                <a:schemeClr val="accent4">
                  <a:tint val="45000"/>
                  <a:satMod val="400000"/>
                </a:schemeClr>
              </a:duotone>
            </a:blip>
            <a:stretch>
              <a:fillRect/>
            </a:stretch>
          </p:blipFill>
          <p:spPr>
            <a:xfrm>
              <a:off x="5149686" y="5684723"/>
              <a:ext cx="72253" cy="120577"/>
            </a:xfrm>
            <a:prstGeom prst="rect">
              <a:avLst/>
            </a:prstGeom>
          </p:spPr>
        </p:pic>
        <p:pic>
          <p:nvPicPr>
            <p:cNvPr id="146" name="圖片 145"/>
            <p:cNvPicPr>
              <a:picLocks noChangeAspect="1"/>
            </p:cNvPicPr>
            <p:nvPr/>
          </p:nvPicPr>
          <p:blipFill>
            <a:blip r:embed="rId7">
              <a:duotone>
                <a:prstClr val="black"/>
                <a:schemeClr val="accent4">
                  <a:tint val="45000"/>
                  <a:satMod val="400000"/>
                </a:schemeClr>
              </a:duotone>
            </a:blip>
            <a:stretch>
              <a:fillRect/>
            </a:stretch>
          </p:blipFill>
          <p:spPr>
            <a:xfrm>
              <a:off x="4891322" y="5283571"/>
              <a:ext cx="72253" cy="120577"/>
            </a:xfrm>
            <a:prstGeom prst="rect">
              <a:avLst/>
            </a:prstGeom>
          </p:spPr>
        </p:pic>
        <p:cxnSp>
          <p:nvCxnSpPr>
            <p:cNvPr id="147" name="直線接點 146"/>
            <p:cNvCxnSpPr/>
            <p:nvPr/>
          </p:nvCxnSpPr>
          <p:spPr>
            <a:xfrm>
              <a:off x="7893968" y="4409586"/>
              <a:ext cx="0" cy="729383"/>
            </a:xfrm>
            <a:prstGeom prst="line">
              <a:avLst/>
            </a:prstGeom>
            <a:ln w="19050"/>
          </p:spPr>
          <p:style>
            <a:lnRef idx="1">
              <a:schemeClr val="dk1"/>
            </a:lnRef>
            <a:fillRef idx="0">
              <a:schemeClr val="dk1"/>
            </a:fillRef>
            <a:effectRef idx="0">
              <a:schemeClr val="dk1"/>
            </a:effectRef>
            <a:fontRef idx="minor">
              <a:schemeClr val="tx1"/>
            </a:fontRef>
          </p:style>
        </p:cxnSp>
        <p:sp>
          <p:nvSpPr>
            <p:cNvPr id="148" name="橢圓 147"/>
            <p:cNvSpPr/>
            <p:nvPr/>
          </p:nvSpPr>
          <p:spPr>
            <a:xfrm>
              <a:off x="7141595" y="4579730"/>
              <a:ext cx="1507293" cy="1469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5619"/>
            </a:p>
          </p:txBody>
        </p:sp>
        <p:pic>
          <p:nvPicPr>
            <p:cNvPr id="149" name="圖片 148"/>
            <p:cNvPicPr>
              <a:picLocks noChangeAspect="1"/>
            </p:cNvPicPr>
            <p:nvPr/>
          </p:nvPicPr>
          <p:blipFill>
            <a:blip r:embed="rId8">
              <a:duotone>
                <a:prstClr val="black"/>
                <a:srgbClr val="CAA6FB">
                  <a:tint val="45000"/>
                  <a:satMod val="400000"/>
                </a:srgbClr>
              </a:duotone>
            </a:blip>
            <a:stretch>
              <a:fillRect/>
            </a:stretch>
          </p:blipFill>
          <p:spPr>
            <a:xfrm>
              <a:off x="7816961" y="4940866"/>
              <a:ext cx="160799" cy="375814"/>
            </a:xfrm>
            <a:prstGeom prst="rect">
              <a:avLst/>
            </a:prstGeom>
          </p:spPr>
        </p:pic>
        <p:pic>
          <p:nvPicPr>
            <p:cNvPr id="150" name="圖片 149"/>
            <p:cNvPicPr>
              <a:picLocks noChangeAspect="1"/>
            </p:cNvPicPr>
            <p:nvPr/>
          </p:nvPicPr>
          <p:blipFill>
            <a:blip r:embed="rId7">
              <a:duotone>
                <a:prstClr val="black"/>
                <a:srgbClr val="7030A0">
                  <a:tint val="45000"/>
                  <a:satMod val="400000"/>
                </a:srgbClr>
              </a:duotone>
            </a:blip>
            <a:stretch>
              <a:fillRect/>
            </a:stretch>
          </p:blipFill>
          <p:spPr>
            <a:xfrm>
              <a:off x="8008589" y="5543506"/>
              <a:ext cx="72253" cy="120577"/>
            </a:xfrm>
            <a:prstGeom prst="rect">
              <a:avLst/>
            </a:prstGeom>
          </p:spPr>
        </p:pic>
        <p:pic>
          <p:nvPicPr>
            <p:cNvPr id="151" name="圖片 150"/>
            <p:cNvPicPr>
              <a:picLocks noChangeAspect="1"/>
            </p:cNvPicPr>
            <p:nvPr/>
          </p:nvPicPr>
          <p:blipFill>
            <a:blip r:embed="rId7">
              <a:duotone>
                <a:prstClr val="black"/>
                <a:srgbClr val="7030A0">
                  <a:tint val="45000"/>
                  <a:satMod val="400000"/>
                </a:srgbClr>
              </a:duotone>
            </a:blip>
            <a:stretch>
              <a:fillRect/>
            </a:stretch>
          </p:blipFill>
          <p:spPr>
            <a:xfrm>
              <a:off x="7649683" y="5499696"/>
              <a:ext cx="72253" cy="120577"/>
            </a:xfrm>
            <a:prstGeom prst="rect">
              <a:avLst/>
            </a:prstGeom>
          </p:spPr>
        </p:pic>
        <p:pic>
          <p:nvPicPr>
            <p:cNvPr id="152" name="圖片 151"/>
            <p:cNvPicPr>
              <a:picLocks noChangeAspect="1"/>
            </p:cNvPicPr>
            <p:nvPr/>
          </p:nvPicPr>
          <p:blipFill>
            <a:blip r:embed="rId7">
              <a:duotone>
                <a:prstClr val="black"/>
                <a:srgbClr val="7030A0">
                  <a:tint val="45000"/>
                  <a:satMod val="400000"/>
                </a:srgbClr>
              </a:duotone>
            </a:blip>
            <a:stretch>
              <a:fillRect/>
            </a:stretch>
          </p:blipFill>
          <p:spPr>
            <a:xfrm>
              <a:off x="7319446" y="5405769"/>
              <a:ext cx="72253" cy="120577"/>
            </a:xfrm>
            <a:prstGeom prst="rect">
              <a:avLst/>
            </a:prstGeom>
          </p:spPr>
        </p:pic>
        <p:pic>
          <p:nvPicPr>
            <p:cNvPr id="153" name="圖片 152"/>
            <p:cNvPicPr>
              <a:picLocks noChangeAspect="1"/>
            </p:cNvPicPr>
            <p:nvPr/>
          </p:nvPicPr>
          <p:blipFill>
            <a:blip r:embed="rId7">
              <a:duotone>
                <a:prstClr val="black"/>
                <a:srgbClr val="7030A0">
                  <a:tint val="45000"/>
                  <a:satMod val="400000"/>
                </a:srgbClr>
              </a:duotone>
            </a:blip>
            <a:stretch>
              <a:fillRect/>
            </a:stretch>
          </p:blipFill>
          <p:spPr>
            <a:xfrm>
              <a:off x="7598702" y="4897000"/>
              <a:ext cx="72253" cy="120577"/>
            </a:xfrm>
            <a:prstGeom prst="rect">
              <a:avLst/>
            </a:prstGeom>
          </p:spPr>
        </p:pic>
        <p:pic>
          <p:nvPicPr>
            <p:cNvPr id="154" name="圖片 153"/>
            <p:cNvPicPr>
              <a:picLocks noChangeAspect="1"/>
            </p:cNvPicPr>
            <p:nvPr/>
          </p:nvPicPr>
          <p:blipFill>
            <a:blip r:embed="rId7">
              <a:duotone>
                <a:prstClr val="black"/>
                <a:srgbClr val="7030A0">
                  <a:tint val="45000"/>
                  <a:satMod val="400000"/>
                </a:srgbClr>
              </a:duotone>
            </a:blip>
            <a:stretch>
              <a:fillRect/>
            </a:stretch>
          </p:blipFill>
          <p:spPr>
            <a:xfrm>
              <a:off x="8114406" y="4964507"/>
              <a:ext cx="72253" cy="120577"/>
            </a:xfrm>
            <a:prstGeom prst="rect">
              <a:avLst/>
            </a:prstGeom>
          </p:spPr>
        </p:pic>
        <p:pic>
          <p:nvPicPr>
            <p:cNvPr id="155" name="圖片 154"/>
            <p:cNvPicPr>
              <a:picLocks noChangeAspect="1"/>
            </p:cNvPicPr>
            <p:nvPr/>
          </p:nvPicPr>
          <p:blipFill>
            <a:blip r:embed="rId7">
              <a:duotone>
                <a:prstClr val="black"/>
                <a:srgbClr val="7030A0">
                  <a:tint val="45000"/>
                  <a:satMod val="400000"/>
                </a:srgbClr>
              </a:duotone>
            </a:blip>
            <a:stretch>
              <a:fillRect/>
            </a:stretch>
          </p:blipFill>
          <p:spPr>
            <a:xfrm>
              <a:off x="8388117" y="5047914"/>
              <a:ext cx="72253" cy="120577"/>
            </a:xfrm>
            <a:prstGeom prst="rect">
              <a:avLst/>
            </a:prstGeom>
          </p:spPr>
        </p:pic>
        <p:pic>
          <p:nvPicPr>
            <p:cNvPr id="156" name="圖片 155"/>
            <p:cNvPicPr>
              <a:picLocks noChangeAspect="1"/>
            </p:cNvPicPr>
            <p:nvPr/>
          </p:nvPicPr>
          <p:blipFill>
            <a:blip r:embed="rId7">
              <a:duotone>
                <a:prstClr val="black"/>
                <a:srgbClr val="7030A0">
                  <a:tint val="45000"/>
                  <a:satMod val="400000"/>
                </a:srgbClr>
              </a:duotone>
            </a:blip>
            <a:stretch>
              <a:fillRect/>
            </a:stretch>
          </p:blipFill>
          <p:spPr>
            <a:xfrm>
              <a:off x="8217139" y="5660316"/>
              <a:ext cx="72253" cy="120577"/>
            </a:xfrm>
            <a:prstGeom prst="rect">
              <a:avLst/>
            </a:prstGeom>
          </p:spPr>
        </p:pic>
        <p:pic>
          <p:nvPicPr>
            <p:cNvPr id="157" name="圖片 156"/>
            <p:cNvPicPr>
              <a:picLocks noChangeAspect="1"/>
            </p:cNvPicPr>
            <p:nvPr/>
          </p:nvPicPr>
          <p:blipFill>
            <a:blip r:embed="rId7">
              <a:duotone>
                <a:prstClr val="black"/>
                <a:srgbClr val="7030A0">
                  <a:tint val="45000"/>
                  <a:satMod val="400000"/>
                </a:srgbClr>
              </a:duotone>
            </a:blip>
            <a:stretch>
              <a:fillRect/>
            </a:stretch>
          </p:blipFill>
          <p:spPr>
            <a:xfrm>
              <a:off x="8412674" y="5404148"/>
              <a:ext cx="72253" cy="120577"/>
            </a:xfrm>
            <a:prstGeom prst="rect">
              <a:avLst/>
            </a:prstGeom>
          </p:spPr>
        </p:pic>
        <p:pic>
          <p:nvPicPr>
            <p:cNvPr id="158" name="圖片 157"/>
            <p:cNvPicPr>
              <a:picLocks noChangeAspect="1"/>
            </p:cNvPicPr>
            <p:nvPr/>
          </p:nvPicPr>
          <p:blipFill>
            <a:blip r:embed="rId7">
              <a:duotone>
                <a:prstClr val="black"/>
                <a:srgbClr val="FF0000">
                  <a:tint val="45000"/>
                  <a:satMod val="400000"/>
                </a:srgbClr>
              </a:duotone>
            </a:blip>
            <a:stretch>
              <a:fillRect/>
            </a:stretch>
          </p:blipFill>
          <p:spPr>
            <a:xfrm>
              <a:off x="6561690" y="5839590"/>
              <a:ext cx="72253" cy="120577"/>
            </a:xfrm>
            <a:prstGeom prst="rect">
              <a:avLst/>
            </a:prstGeom>
          </p:spPr>
        </p:pic>
        <p:pic>
          <p:nvPicPr>
            <p:cNvPr id="159" name="圖片 158"/>
            <p:cNvPicPr>
              <a:picLocks noChangeAspect="1"/>
            </p:cNvPicPr>
            <p:nvPr/>
          </p:nvPicPr>
          <p:blipFill>
            <a:blip r:embed="rId7">
              <a:duotone>
                <a:prstClr val="black"/>
                <a:schemeClr val="accent5">
                  <a:tint val="45000"/>
                  <a:satMod val="400000"/>
                </a:schemeClr>
              </a:duotone>
            </a:blip>
            <a:stretch>
              <a:fillRect/>
            </a:stretch>
          </p:blipFill>
          <p:spPr>
            <a:xfrm>
              <a:off x="7560347" y="5304972"/>
              <a:ext cx="72253" cy="120577"/>
            </a:xfrm>
            <a:prstGeom prst="rect">
              <a:avLst/>
            </a:prstGeom>
          </p:spPr>
        </p:pic>
        <p:pic>
          <p:nvPicPr>
            <p:cNvPr id="160" name="圖片 159"/>
            <p:cNvPicPr>
              <a:picLocks noChangeAspect="1"/>
            </p:cNvPicPr>
            <p:nvPr/>
          </p:nvPicPr>
          <p:blipFill>
            <a:blip r:embed="rId7">
              <a:duotone>
                <a:prstClr val="black"/>
                <a:schemeClr val="accent4">
                  <a:tint val="45000"/>
                  <a:satMod val="400000"/>
                </a:schemeClr>
              </a:duotone>
            </a:blip>
            <a:stretch>
              <a:fillRect/>
            </a:stretch>
          </p:blipFill>
          <p:spPr>
            <a:xfrm>
              <a:off x="5651589" y="5633612"/>
              <a:ext cx="72253" cy="120577"/>
            </a:xfrm>
            <a:prstGeom prst="rect">
              <a:avLst/>
            </a:prstGeom>
          </p:spPr>
        </p:pic>
        <p:sp>
          <p:nvSpPr>
            <p:cNvPr id="161" name="文字方塊 160"/>
            <p:cNvSpPr txBox="1"/>
            <p:nvPr/>
          </p:nvSpPr>
          <p:spPr>
            <a:xfrm>
              <a:off x="1499726" y="5254511"/>
              <a:ext cx="66236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RRH-A</a:t>
              </a:r>
              <a:endParaRPr lang="zh-TW" altLang="en-US" sz="1200" dirty="0">
                <a:latin typeface="Times New Roman" panose="02020603050405020304" pitchFamily="18" charset="0"/>
                <a:cs typeface="Times New Roman" panose="02020603050405020304" pitchFamily="18" charset="0"/>
              </a:endParaRPr>
            </a:p>
          </p:txBody>
        </p:sp>
        <p:sp>
          <p:nvSpPr>
            <p:cNvPr id="162" name="文字方塊 161"/>
            <p:cNvSpPr txBox="1"/>
            <p:nvPr/>
          </p:nvSpPr>
          <p:spPr>
            <a:xfrm>
              <a:off x="3982788" y="5245789"/>
              <a:ext cx="646331"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RRH-E</a:t>
              </a:r>
              <a:endParaRPr lang="zh-TW" altLang="en-US" sz="1200" dirty="0">
                <a:latin typeface="Times New Roman" panose="02020603050405020304" pitchFamily="18" charset="0"/>
                <a:cs typeface="Times New Roman" panose="02020603050405020304" pitchFamily="18" charset="0"/>
              </a:endParaRPr>
            </a:p>
          </p:txBody>
        </p:sp>
        <p:sp>
          <p:nvSpPr>
            <p:cNvPr id="163" name="文字方塊 162"/>
            <p:cNvSpPr txBox="1"/>
            <p:nvPr/>
          </p:nvSpPr>
          <p:spPr>
            <a:xfrm>
              <a:off x="5154735" y="4735400"/>
              <a:ext cx="636713"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RRH-F</a:t>
              </a:r>
              <a:endParaRPr lang="zh-TW" altLang="en-US" sz="1200" dirty="0">
                <a:latin typeface="Times New Roman" panose="02020603050405020304" pitchFamily="18" charset="0"/>
                <a:cs typeface="Times New Roman" panose="02020603050405020304" pitchFamily="18" charset="0"/>
              </a:endParaRPr>
            </a:p>
          </p:txBody>
        </p:sp>
        <p:sp>
          <p:nvSpPr>
            <p:cNvPr id="164" name="文字方塊 163"/>
            <p:cNvSpPr txBox="1"/>
            <p:nvPr/>
          </p:nvSpPr>
          <p:spPr>
            <a:xfrm>
              <a:off x="7642200" y="5228198"/>
              <a:ext cx="611065"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RRH-J</a:t>
              </a:r>
              <a:endParaRPr lang="zh-TW" altLang="en-US" sz="1200" dirty="0">
                <a:latin typeface="Times New Roman" panose="02020603050405020304" pitchFamily="18" charset="0"/>
                <a:cs typeface="Times New Roman" panose="02020603050405020304" pitchFamily="18" charset="0"/>
              </a:endParaRPr>
            </a:p>
          </p:txBody>
        </p:sp>
      </p:grpSp>
      <p:sp>
        <p:nvSpPr>
          <p:cNvPr id="173" name="文字方塊 172"/>
          <p:cNvSpPr txBox="1"/>
          <p:nvPr/>
        </p:nvSpPr>
        <p:spPr>
          <a:xfrm>
            <a:off x="209334" y="-26629"/>
            <a:ext cx="3211135" cy="861774"/>
          </a:xfrm>
          <a:prstGeom prst="rect">
            <a:avLst/>
          </a:prstGeom>
          <a:noFill/>
        </p:spPr>
        <p:txBody>
          <a:bodyPr wrap="none" rtlCol="0">
            <a:spAutoFit/>
          </a:bodyPr>
          <a:lstStyle/>
          <a:p>
            <a:r>
              <a:rPr lang="en-US" altLang="zh-TW" sz="5000" dirty="0" smtClean="0">
                <a:latin typeface="Times New Roman" panose="02020603050405020304" pitchFamily="18" charset="0"/>
                <a:cs typeface="Times New Roman" panose="02020603050405020304" pitchFamily="18" charset="0"/>
              </a:rPr>
              <a:t>Throughput</a:t>
            </a:r>
            <a:endParaRPr lang="zh-TW" altLang="en-US" sz="5000" dirty="0">
              <a:latin typeface="Times New Roman" panose="02020603050405020304" pitchFamily="18" charset="0"/>
              <a:cs typeface="Times New Roman" panose="02020603050405020304" pitchFamily="18" charset="0"/>
            </a:endParaRPr>
          </a:p>
        </p:txBody>
      </p:sp>
      <p:sp>
        <p:nvSpPr>
          <p:cNvPr id="174" name="矩形 173"/>
          <p:cNvSpPr/>
          <p:nvPr/>
        </p:nvSpPr>
        <p:spPr>
          <a:xfrm>
            <a:off x="5313388" y="5289195"/>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5" name="文字方塊 174"/>
          <p:cNvSpPr txBox="1"/>
          <p:nvPr/>
        </p:nvSpPr>
        <p:spPr>
          <a:xfrm>
            <a:off x="165284" y="964639"/>
            <a:ext cx="3637630"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Data Rate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30Mbps      25Mbps</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176" name="群組 175"/>
          <p:cNvGrpSpPr/>
          <p:nvPr/>
        </p:nvGrpSpPr>
        <p:grpSpPr>
          <a:xfrm>
            <a:off x="165282" y="1488851"/>
            <a:ext cx="3635809" cy="730519"/>
            <a:chOff x="553159" y="1975010"/>
            <a:chExt cx="1193607" cy="730519"/>
          </a:xfrm>
        </p:grpSpPr>
        <p:cxnSp>
          <p:nvCxnSpPr>
            <p:cNvPr id="177" name="直線單箭頭接點 176"/>
            <p:cNvCxnSpPr/>
            <p:nvPr/>
          </p:nvCxnSpPr>
          <p:spPr>
            <a:xfrm flipH="1">
              <a:off x="1151079" y="1975010"/>
              <a:ext cx="1" cy="1973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8" name="文字方塊 177"/>
            <p:cNvSpPr txBox="1"/>
            <p:nvPr/>
          </p:nvSpPr>
          <p:spPr>
            <a:xfrm>
              <a:off x="553159" y="2197698"/>
              <a:ext cx="1193607"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Data Rate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27Mbps      23Mbps</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grpSp>
        <p:nvGrpSpPr>
          <p:cNvPr id="179" name="群組 178"/>
          <p:cNvGrpSpPr/>
          <p:nvPr/>
        </p:nvGrpSpPr>
        <p:grpSpPr>
          <a:xfrm>
            <a:off x="165282" y="2215455"/>
            <a:ext cx="3635813" cy="743934"/>
            <a:chOff x="553160" y="1989844"/>
            <a:chExt cx="2038847" cy="743934"/>
          </a:xfrm>
        </p:grpSpPr>
        <p:cxnSp>
          <p:nvCxnSpPr>
            <p:cNvPr id="180" name="直線單箭頭接點 179"/>
            <p:cNvCxnSpPr/>
            <p:nvPr/>
          </p:nvCxnSpPr>
          <p:spPr>
            <a:xfrm flipH="1">
              <a:off x="1572028" y="1989844"/>
              <a:ext cx="4111" cy="1854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1" name="文字方塊 180"/>
            <p:cNvSpPr txBox="1"/>
            <p:nvPr/>
          </p:nvSpPr>
          <p:spPr>
            <a:xfrm>
              <a:off x="553160" y="2225947"/>
              <a:ext cx="2038847"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Data Rate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27Mbps      23Mbps </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grpSp>
        <p:nvGrpSpPr>
          <p:cNvPr id="182" name="群組 181"/>
          <p:cNvGrpSpPr/>
          <p:nvPr/>
        </p:nvGrpSpPr>
        <p:grpSpPr>
          <a:xfrm>
            <a:off x="4708556" y="2331560"/>
            <a:ext cx="2534122" cy="1389338"/>
            <a:chOff x="3538011" y="3489259"/>
            <a:chExt cx="2534122" cy="1389338"/>
          </a:xfrm>
        </p:grpSpPr>
        <p:cxnSp>
          <p:nvCxnSpPr>
            <p:cNvPr id="183" name="直線接點 182"/>
            <p:cNvCxnSpPr/>
            <p:nvPr/>
          </p:nvCxnSpPr>
          <p:spPr>
            <a:xfrm>
              <a:off x="4690556" y="3790734"/>
              <a:ext cx="1381577" cy="1087863"/>
            </a:xfrm>
            <a:prstGeom prst="line">
              <a:avLst/>
            </a:prstGeom>
          </p:spPr>
          <p:style>
            <a:lnRef idx="1">
              <a:schemeClr val="dk1"/>
            </a:lnRef>
            <a:fillRef idx="0">
              <a:schemeClr val="dk1"/>
            </a:fillRef>
            <a:effectRef idx="0">
              <a:schemeClr val="dk1"/>
            </a:effectRef>
            <a:fontRef idx="minor">
              <a:schemeClr val="tx1"/>
            </a:fontRef>
          </p:style>
        </p:cxnSp>
        <p:sp>
          <p:nvSpPr>
            <p:cNvPr id="184" name="圓角矩形 183"/>
            <p:cNvSpPr/>
            <p:nvPr/>
          </p:nvSpPr>
          <p:spPr>
            <a:xfrm>
              <a:off x="3538011" y="3489259"/>
              <a:ext cx="1361859" cy="3427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Times New Roman" panose="02020603050405020304" pitchFamily="18" charset="0"/>
                  <a:cs typeface="Times New Roman" panose="02020603050405020304" pitchFamily="18" charset="0"/>
                </a:rPr>
                <a:t>C=45Mbps</a:t>
              </a:r>
              <a:endParaRPr lang="zh-TW" altLang="en-US" dirty="0">
                <a:solidFill>
                  <a:schemeClr val="tx1"/>
                </a:solidFill>
                <a:latin typeface="Times New Roman" panose="02020603050405020304" pitchFamily="18" charset="0"/>
                <a:cs typeface="Times New Roman" panose="02020603050405020304" pitchFamily="18" charset="0"/>
              </a:endParaRPr>
            </a:p>
          </p:txBody>
        </p:sp>
      </p:grpSp>
      <p:grpSp>
        <p:nvGrpSpPr>
          <p:cNvPr id="185" name="群組 184"/>
          <p:cNvGrpSpPr/>
          <p:nvPr/>
        </p:nvGrpSpPr>
        <p:grpSpPr>
          <a:xfrm>
            <a:off x="165282" y="2958051"/>
            <a:ext cx="3626579" cy="760665"/>
            <a:chOff x="553160" y="1980869"/>
            <a:chExt cx="2028342" cy="760665"/>
          </a:xfrm>
        </p:grpSpPr>
        <p:cxnSp>
          <p:nvCxnSpPr>
            <p:cNvPr id="186" name="直線單箭頭接點 185"/>
            <p:cNvCxnSpPr/>
            <p:nvPr/>
          </p:nvCxnSpPr>
          <p:spPr>
            <a:xfrm>
              <a:off x="1576139" y="1980869"/>
              <a:ext cx="0" cy="1803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7" name="文字方塊 186"/>
            <p:cNvSpPr txBox="1"/>
            <p:nvPr/>
          </p:nvSpPr>
          <p:spPr>
            <a:xfrm>
              <a:off x="553160" y="2233703"/>
              <a:ext cx="2028342"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Data Rate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25Mbps      20Mbps</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188" name="矩形 187"/>
          <p:cNvSpPr/>
          <p:nvPr/>
        </p:nvSpPr>
        <p:spPr>
          <a:xfrm>
            <a:off x="7354908" y="3703681"/>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89" name="群組 188"/>
          <p:cNvGrpSpPr/>
          <p:nvPr/>
        </p:nvGrpSpPr>
        <p:grpSpPr>
          <a:xfrm>
            <a:off x="6451287" y="2397827"/>
            <a:ext cx="1632924" cy="521094"/>
            <a:chOff x="4643598" y="4441898"/>
            <a:chExt cx="1632924" cy="521094"/>
          </a:xfrm>
        </p:grpSpPr>
        <p:cxnSp>
          <p:nvCxnSpPr>
            <p:cNvPr id="190" name="直線接點 189"/>
            <p:cNvCxnSpPr/>
            <p:nvPr/>
          </p:nvCxnSpPr>
          <p:spPr>
            <a:xfrm>
              <a:off x="5945170" y="4668255"/>
              <a:ext cx="331352" cy="294737"/>
            </a:xfrm>
            <a:prstGeom prst="line">
              <a:avLst/>
            </a:prstGeom>
          </p:spPr>
          <p:style>
            <a:lnRef idx="1">
              <a:schemeClr val="dk1"/>
            </a:lnRef>
            <a:fillRef idx="0">
              <a:schemeClr val="dk1"/>
            </a:fillRef>
            <a:effectRef idx="0">
              <a:schemeClr val="dk1"/>
            </a:effectRef>
            <a:fontRef idx="minor">
              <a:schemeClr val="tx1"/>
            </a:fontRef>
          </p:style>
        </p:cxnSp>
        <p:sp>
          <p:nvSpPr>
            <p:cNvPr id="191" name="圓角矩形 190"/>
            <p:cNvSpPr/>
            <p:nvPr/>
          </p:nvSpPr>
          <p:spPr>
            <a:xfrm>
              <a:off x="4643598" y="4441898"/>
              <a:ext cx="1361859" cy="3427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Times New Roman" panose="02020603050405020304" pitchFamily="18" charset="0"/>
                  <a:cs typeface="Times New Roman" panose="02020603050405020304" pitchFamily="18" charset="0"/>
                </a:rPr>
                <a:t>C=50Mbps</a:t>
              </a:r>
              <a:endParaRPr lang="zh-TW" altLang="en-US" dirty="0">
                <a:solidFill>
                  <a:schemeClr val="tx1"/>
                </a:solidFill>
                <a:latin typeface="Times New Roman" panose="02020603050405020304" pitchFamily="18" charset="0"/>
                <a:cs typeface="Times New Roman" panose="02020603050405020304" pitchFamily="18" charset="0"/>
              </a:endParaRPr>
            </a:p>
          </p:txBody>
        </p:sp>
      </p:grpSp>
      <p:grpSp>
        <p:nvGrpSpPr>
          <p:cNvPr id="192" name="群組 191"/>
          <p:cNvGrpSpPr/>
          <p:nvPr/>
        </p:nvGrpSpPr>
        <p:grpSpPr>
          <a:xfrm>
            <a:off x="165281" y="3741396"/>
            <a:ext cx="3626580" cy="732057"/>
            <a:chOff x="553160" y="1980869"/>
            <a:chExt cx="2028343" cy="732057"/>
          </a:xfrm>
        </p:grpSpPr>
        <p:cxnSp>
          <p:nvCxnSpPr>
            <p:cNvPr id="193" name="直線單箭頭接點 192"/>
            <p:cNvCxnSpPr/>
            <p:nvPr/>
          </p:nvCxnSpPr>
          <p:spPr>
            <a:xfrm>
              <a:off x="1576139" y="1980869"/>
              <a:ext cx="0" cy="1671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4" name="文字方塊 193"/>
            <p:cNvSpPr txBox="1"/>
            <p:nvPr/>
          </p:nvSpPr>
          <p:spPr>
            <a:xfrm>
              <a:off x="553160" y="2205095"/>
              <a:ext cx="2028343"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Data Rate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25Mbps      20Mbps</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195" name="矩形 194"/>
          <p:cNvSpPr/>
          <p:nvPr/>
        </p:nvSpPr>
        <p:spPr>
          <a:xfrm>
            <a:off x="8211873" y="2676080"/>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6" name="群組 195"/>
          <p:cNvGrpSpPr/>
          <p:nvPr/>
        </p:nvGrpSpPr>
        <p:grpSpPr>
          <a:xfrm>
            <a:off x="4405912" y="969949"/>
            <a:ext cx="1632924" cy="521094"/>
            <a:chOff x="4643598" y="4441898"/>
            <a:chExt cx="1632924" cy="521094"/>
          </a:xfrm>
        </p:grpSpPr>
        <p:cxnSp>
          <p:nvCxnSpPr>
            <p:cNvPr id="197" name="直線接點 196"/>
            <p:cNvCxnSpPr/>
            <p:nvPr/>
          </p:nvCxnSpPr>
          <p:spPr>
            <a:xfrm>
              <a:off x="5945170" y="4668255"/>
              <a:ext cx="331352" cy="294737"/>
            </a:xfrm>
            <a:prstGeom prst="line">
              <a:avLst/>
            </a:prstGeom>
          </p:spPr>
          <p:style>
            <a:lnRef idx="1">
              <a:schemeClr val="dk1"/>
            </a:lnRef>
            <a:fillRef idx="0">
              <a:schemeClr val="dk1"/>
            </a:fillRef>
            <a:effectRef idx="0">
              <a:schemeClr val="dk1"/>
            </a:effectRef>
            <a:fontRef idx="minor">
              <a:schemeClr val="tx1"/>
            </a:fontRef>
          </p:style>
        </p:cxnSp>
        <p:sp>
          <p:nvSpPr>
            <p:cNvPr id="198" name="圓角矩形 197"/>
            <p:cNvSpPr/>
            <p:nvPr/>
          </p:nvSpPr>
          <p:spPr>
            <a:xfrm>
              <a:off x="4643598" y="4441898"/>
              <a:ext cx="1361859" cy="3427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Times New Roman" panose="02020603050405020304" pitchFamily="18" charset="0"/>
                  <a:cs typeface="Times New Roman" panose="02020603050405020304" pitchFamily="18" charset="0"/>
                </a:rPr>
                <a:t>C=100Mbps</a:t>
              </a:r>
              <a:endParaRPr lang="zh-TW" altLang="en-US" dirty="0">
                <a:solidFill>
                  <a:schemeClr val="tx1"/>
                </a:solidFill>
                <a:latin typeface="Times New Roman" panose="02020603050405020304" pitchFamily="18" charset="0"/>
                <a:cs typeface="Times New Roman" panose="02020603050405020304" pitchFamily="18" charset="0"/>
              </a:endParaRPr>
            </a:p>
          </p:txBody>
        </p:sp>
      </p:grpSp>
      <p:grpSp>
        <p:nvGrpSpPr>
          <p:cNvPr id="199" name="群組 198"/>
          <p:cNvGrpSpPr/>
          <p:nvPr/>
        </p:nvGrpSpPr>
        <p:grpSpPr>
          <a:xfrm>
            <a:off x="165280" y="4484906"/>
            <a:ext cx="3635812" cy="731517"/>
            <a:chOff x="553159" y="1980869"/>
            <a:chExt cx="2042015" cy="731517"/>
          </a:xfrm>
        </p:grpSpPr>
        <p:cxnSp>
          <p:nvCxnSpPr>
            <p:cNvPr id="200" name="直線單箭頭接點 199"/>
            <p:cNvCxnSpPr/>
            <p:nvPr/>
          </p:nvCxnSpPr>
          <p:spPr>
            <a:xfrm>
              <a:off x="1576139" y="1980869"/>
              <a:ext cx="0" cy="1725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1" name="文字方塊 200"/>
            <p:cNvSpPr txBox="1"/>
            <p:nvPr/>
          </p:nvSpPr>
          <p:spPr>
            <a:xfrm>
              <a:off x="553159" y="2204555"/>
              <a:ext cx="2042015"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Data Rate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25Mbps      20Mbps</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202" name="矩形 201"/>
          <p:cNvSpPr/>
          <p:nvPr/>
        </p:nvSpPr>
        <p:spPr>
          <a:xfrm>
            <a:off x="6030495" y="1705009"/>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03" name="群組 202"/>
          <p:cNvGrpSpPr/>
          <p:nvPr/>
        </p:nvGrpSpPr>
        <p:grpSpPr>
          <a:xfrm>
            <a:off x="10214430" y="3300768"/>
            <a:ext cx="1897858" cy="619738"/>
            <a:chOff x="4588742" y="4922306"/>
            <a:chExt cx="1897858" cy="619738"/>
          </a:xfrm>
        </p:grpSpPr>
        <p:cxnSp>
          <p:nvCxnSpPr>
            <p:cNvPr id="204" name="直線接點 203"/>
            <p:cNvCxnSpPr/>
            <p:nvPr/>
          </p:nvCxnSpPr>
          <p:spPr>
            <a:xfrm flipH="1">
              <a:off x="4588742" y="5118368"/>
              <a:ext cx="631928" cy="423676"/>
            </a:xfrm>
            <a:prstGeom prst="line">
              <a:avLst/>
            </a:prstGeom>
          </p:spPr>
          <p:style>
            <a:lnRef idx="1">
              <a:schemeClr val="dk1"/>
            </a:lnRef>
            <a:fillRef idx="0">
              <a:schemeClr val="dk1"/>
            </a:fillRef>
            <a:effectRef idx="0">
              <a:schemeClr val="dk1"/>
            </a:effectRef>
            <a:fontRef idx="minor">
              <a:schemeClr val="tx1"/>
            </a:fontRef>
          </p:style>
        </p:cxnSp>
        <p:sp>
          <p:nvSpPr>
            <p:cNvPr id="205" name="圓角矩形 204"/>
            <p:cNvSpPr/>
            <p:nvPr/>
          </p:nvSpPr>
          <p:spPr>
            <a:xfrm>
              <a:off x="5124741" y="4922306"/>
              <a:ext cx="1361859" cy="3427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Times New Roman" panose="02020603050405020304" pitchFamily="18" charset="0"/>
                  <a:cs typeface="Times New Roman" panose="02020603050405020304" pitchFamily="18" charset="0"/>
                </a:rPr>
                <a:t>C=35Mbps</a:t>
              </a:r>
              <a:endParaRPr lang="zh-TW" altLang="en-US" dirty="0">
                <a:solidFill>
                  <a:schemeClr val="tx1"/>
                </a:solidFill>
                <a:latin typeface="Times New Roman" panose="02020603050405020304" pitchFamily="18" charset="0"/>
                <a:cs typeface="Times New Roman" panose="02020603050405020304" pitchFamily="18" charset="0"/>
              </a:endParaRPr>
            </a:p>
          </p:txBody>
        </p:sp>
      </p:grpSp>
      <p:grpSp>
        <p:nvGrpSpPr>
          <p:cNvPr id="206" name="群組 205"/>
          <p:cNvGrpSpPr/>
          <p:nvPr/>
        </p:nvGrpSpPr>
        <p:grpSpPr>
          <a:xfrm>
            <a:off x="165282" y="5200212"/>
            <a:ext cx="3635810" cy="731517"/>
            <a:chOff x="553160" y="1980869"/>
            <a:chExt cx="2037734" cy="731517"/>
          </a:xfrm>
        </p:grpSpPr>
        <p:cxnSp>
          <p:nvCxnSpPr>
            <p:cNvPr id="207" name="直線單箭頭接點 206"/>
            <p:cNvCxnSpPr/>
            <p:nvPr/>
          </p:nvCxnSpPr>
          <p:spPr>
            <a:xfrm>
              <a:off x="1576139" y="1980869"/>
              <a:ext cx="0" cy="1725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8" name="文字方塊 207"/>
            <p:cNvSpPr txBox="1"/>
            <p:nvPr/>
          </p:nvSpPr>
          <p:spPr>
            <a:xfrm>
              <a:off x="553160" y="2204555"/>
              <a:ext cx="2037734"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Data Rate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20Mbps      15Mbps</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209" name="矩形 208"/>
          <p:cNvSpPr/>
          <p:nvPr/>
        </p:nvSpPr>
        <p:spPr>
          <a:xfrm>
            <a:off x="9944349" y="3825656"/>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10" name="群組 209"/>
          <p:cNvGrpSpPr/>
          <p:nvPr/>
        </p:nvGrpSpPr>
        <p:grpSpPr>
          <a:xfrm>
            <a:off x="98252" y="5960759"/>
            <a:ext cx="3693608" cy="733185"/>
            <a:chOff x="470708" y="1980869"/>
            <a:chExt cx="2200853" cy="733185"/>
          </a:xfrm>
        </p:grpSpPr>
        <p:cxnSp>
          <p:nvCxnSpPr>
            <p:cNvPr id="211" name="直線單箭頭接點 210"/>
            <p:cNvCxnSpPr/>
            <p:nvPr/>
          </p:nvCxnSpPr>
          <p:spPr>
            <a:xfrm>
              <a:off x="1576139" y="1980869"/>
              <a:ext cx="0" cy="1725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2" name="文字方塊 211"/>
            <p:cNvSpPr txBox="1"/>
            <p:nvPr/>
          </p:nvSpPr>
          <p:spPr>
            <a:xfrm>
              <a:off x="470708" y="2206223"/>
              <a:ext cx="2200853" cy="507831"/>
            </a:xfrm>
            <a:prstGeom prst="rect">
              <a:avLst/>
            </a:prstGeom>
            <a:noFill/>
            <a:ln>
              <a:solidFill>
                <a:schemeClr val="tx1"/>
              </a:solidFill>
            </a:ln>
          </p:spPr>
          <p:txBody>
            <a:bodyPr wrap="square" rtlCol="0">
              <a:spAutoFit/>
            </a:bodyPr>
            <a:lstStyle/>
            <a:p>
              <a:pPr>
                <a:lnSpc>
                  <a:spcPct val="150000"/>
                </a:lnSpc>
              </a:pP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Throughput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20Mbps     15Mbps</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213" name="矩形 212"/>
          <p:cNvSpPr/>
          <p:nvPr/>
        </p:nvSpPr>
        <p:spPr>
          <a:xfrm>
            <a:off x="6839117" y="6321001"/>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5" name="矩形 214"/>
          <p:cNvSpPr/>
          <p:nvPr/>
        </p:nvSpPr>
        <p:spPr>
          <a:xfrm>
            <a:off x="7340959" y="3741073"/>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6" name="矩形 215"/>
          <p:cNvSpPr/>
          <p:nvPr/>
        </p:nvSpPr>
        <p:spPr>
          <a:xfrm>
            <a:off x="8231713" y="2857987"/>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7" name="矩形 216"/>
          <p:cNvSpPr/>
          <p:nvPr/>
        </p:nvSpPr>
        <p:spPr>
          <a:xfrm>
            <a:off x="5953818" y="1891769"/>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8" name="矩形 217"/>
          <p:cNvSpPr/>
          <p:nvPr/>
        </p:nvSpPr>
        <p:spPr>
          <a:xfrm>
            <a:off x="10060838" y="3709231"/>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0" name="矩形 219"/>
          <p:cNvSpPr/>
          <p:nvPr/>
        </p:nvSpPr>
        <p:spPr>
          <a:xfrm>
            <a:off x="1359348" y="1169540"/>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1" name="矩形 220"/>
          <p:cNvSpPr/>
          <p:nvPr/>
        </p:nvSpPr>
        <p:spPr>
          <a:xfrm>
            <a:off x="2443911" y="1177829"/>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 name="群組 2"/>
          <p:cNvGrpSpPr/>
          <p:nvPr/>
        </p:nvGrpSpPr>
        <p:grpSpPr>
          <a:xfrm>
            <a:off x="1359348" y="1897491"/>
            <a:ext cx="1213957" cy="146042"/>
            <a:chOff x="1359348" y="1897491"/>
            <a:chExt cx="1213957" cy="146042"/>
          </a:xfrm>
        </p:grpSpPr>
        <p:sp>
          <p:nvSpPr>
            <p:cNvPr id="222" name="矩形 221"/>
            <p:cNvSpPr/>
            <p:nvPr/>
          </p:nvSpPr>
          <p:spPr>
            <a:xfrm>
              <a:off x="1359348" y="1901608"/>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3" name="矩形 222"/>
            <p:cNvSpPr/>
            <p:nvPr/>
          </p:nvSpPr>
          <p:spPr>
            <a:xfrm>
              <a:off x="2439669" y="1897491"/>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14" name="群組 213"/>
          <p:cNvGrpSpPr/>
          <p:nvPr/>
        </p:nvGrpSpPr>
        <p:grpSpPr>
          <a:xfrm>
            <a:off x="1359348" y="2649165"/>
            <a:ext cx="1207772" cy="145242"/>
            <a:chOff x="1359348" y="2649165"/>
            <a:chExt cx="1207772" cy="145242"/>
          </a:xfrm>
        </p:grpSpPr>
        <p:sp>
          <p:nvSpPr>
            <p:cNvPr id="224" name="矩形 223"/>
            <p:cNvSpPr/>
            <p:nvPr/>
          </p:nvSpPr>
          <p:spPr>
            <a:xfrm>
              <a:off x="1359348" y="2652482"/>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5" name="矩形 224"/>
            <p:cNvSpPr/>
            <p:nvPr/>
          </p:nvSpPr>
          <p:spPr>
            <a:xfrm>
              <a:off x="2433484" y="2649165"/>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43" name="群組 242"/>
          <p:cNvGrpSpPr/>
          <p:nvPr/>
        </p:nvGrpSpPr>
        <p:grpSpPr>
          <a:xfrm>
            <a:off x="1359348" y="3403931"/>
            <a:ext cx="1215253" cy="141925"/>
            <a:chOff x="1359348" y="3403931"/>
            <a:chExt cx="1215253" cy="141925"/>
          </a:xfrm>
        </p:grpSpPr>
        <p:sp>
          <p:nvSpPr>
            <p:cNvPr id="226" name="矩形 225"/>
            <p:cNvSpPr/>
            <p:nvPr/>
          </p:nvSpPr>
          <p:spPr>
            <a:xfrm>
              <a:off x="1359348" y="3403931"/>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7" name="矩形 226"/>
            <p:cNvSpPr/>
            <p:nvPr/>
          </p:nvSpPr>
          <p:spPr>
            <a:xfrm>
              <a:off x="2440965" y="3411393"/>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44" name="群組 243"/>
          <p:cNvGrpSpPr/>
          <p:nvPr/>
        </p:nvGrpSpPr>
        <p:grpSpPr>
          <a:xfrm>
            <a:off x="1354130" y="4149542"/>
            <a:ext cx="1220471" cy="151323"/>
            <a:chOff x="1354130" y="4149542"/>
            <a:chExt cx="1220471" cy="151323"/>
          </a:xfrm>
        </p:grpSpPr>
        <p:sp>
          <p:nvSpPr>
            <p:cNvPr id="228" name="矩形 227"/>
            <p:cNvSpPr/>
            <p:nvPr/>
          </p:nvSpPr>
          <p:spPr>
            <a:xfrm>
              <a:off x="1354130" y="4149542"/>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0" name="矩形 229"/>
            <p:cNvSpPr/>
            <p:nvPr/>
          </p:nvSpPr>
          <p:spPr>
            <a:xfrm>
              <a:off x="2440965" y="4167229"/>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45" name="群組 244"/>
          <p:cNvGrpSpPr/>
          <p:nvPr/>
        </p:nvGrpSpPr>
        <p:grpSpPr>
          <a:xfrm>
            <a:off x="1354130" y="4905378"/>
            <a:ext cx="1226792" cy="141925"/>
            <a:chOff x="1354130" y="4905378"/>
            <a:chExt cx="1226792" cy="141925"/>
          </a:xfrm>
        </p:grpSpPr>
        <p:sp>
          <p:nvSpPr>
            <p:cNvPr id="231" name="矩形 230"/>
            <p:cNvSpPr/>
            <p:nvPr/>
          </p:nvSpPr>
          <p:spPr>
            <a:xfrm>
              <a:off x="1354130" y="4905378"/>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6" name="矩形 235"/>
            <p:cNvSpPr/>
            <p:nvPr/>
          </p:nvSpPr>
          <p:spPr>
            <a:xfrm>
              <a:off x="2447286" y="4912193"/>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46" name="群組 245"/>
          <p:cNvGrpSpPr/>
          <p:nvPr/>
        </p:nvGrpSpPr>
        <p:grpSpPr>
          <a:xfrm>
            <a:off x="1354130" y="5617054"/>
            <a:ext cx="1226792" cy="167287"/>
            <a:chOff x="1354130" y="5617054"/>
            <a:chExt cx="1226792" cy="167287"/>
          </a:xfrm>
        </p:grpSpPr>
        <p:sp>
          <p:nvSpPr>
            <p:cNvPr id="237" name="矩形 236"/>
            <p:cNvSpPr/>
            <p:nvPr/>
          </p:nvSpPr>
          <p:spPr>
            <a:xfrm>
              <a:off x="1354130" y="5642416"/>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8" name="矩形 237"/>
            <p:cNvSpPr/>
            <p:nvPr/>
          </p:nvSpPr>
          <p:spPr>
            <a:xfrm>
              <a:off x="2447286" y="5617054"/>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47" name="群組 246"/>
          <p:cNvGrpSpPr/>
          <p:nvPr/>
        </p:nvGrpSpPr>
        <p:grpSpPr>
          <a:xfrm>
            <a:off x="1434812" y="6384079"/>
            <a:ext cx="1191141" cy="144889"/>
            <a:chOff x="1434812" y="6384079"/>
            <a:chExt cx="1191141" cy="144889"/>
          </a:xfrm>
        </p:grpSpPr>
        <p:sp>
          <p:nvSpPr>
            <p:cNvPr id="239" name="矩形 238"/>
            <p:cNvSpPr/>
            <p:nvPr/>
          </p:nvSpPr>
          <p:spPr>
            <a:xfrm>
              <a:off x="1434812" y="6387043"/>
              <a:ext cx="161365" cy="1419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2" name="矩形 241"/>
            <p:cNvSpPr/>
            <p:nvPr/>
          </p:nvSpPr>
          <p:spPr>
            <a:xfrm>
              <a:off x="2492317" y="6384079"/>
              <a:ext cx="133636" cy="13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332837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7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76"/>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195"/>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18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06"/>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92"/>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79"/>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0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1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1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0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10"/>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1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13"/>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217"/>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214"/>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43"/>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44"/>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45"/>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246"/>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4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99"/>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85"/>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2" nodeType="clickEffect">
                                  <p:stCondLst>
                                    <p:cond delay="0"/>
                                  </p:stCondLst>
                                  <p:childTnLst>
                                    <p:set>
                                      <p:cBhvr>
                                        <p:cTn id="56" dur="1" fill="hold">
                                          <p:stCondLst>
                                            <p:cond delay="0"/>
                                          </p:stCondLst>
                                        </p:cTn>
                                        <p:tgtEl>
                                          <p:spTgt spid="213"/>
                                        </p:tgtEl>
                                        <p:attrNameLst>
                                          <p:attrName>style.visibility</p:attrName>
                                        </p:attrNameLst>
                                      </p:cBhvr>
                                      <p:to>
                                        <p:strVal val="visible"/>
                                      </p:to>
                                    </p:set>
                                  </p:childTnLst>
                                </p:cTn>
                              </p:par>
                              <p:par>
                                <p:cTn id="57" presetID="1" presetClass="entr" presetSubtype="0" fill="hold" grpId="4" nodeType="withEffect">
                                  <p:stCondLst>
                                    <p:cond delay="0"/>
                                  </p:stCondLst>
                                  <p:childTnLst>
                                    <p:set>
                                      <p:cBhvr>
                                        <p:cTn id="58" dur="1" fill="hold">
                                          <p:stCondLst>
                                            <p:cond delay="0"/>
                                          </p:stCondLst>
                                        </p:cTn>
                                        <p:tgtEl>
                                          <p:spTgt spid="174"/>
                                        </p:tgtEl>
                                        <p:attrNameLst>
                                          <p:attrName>style.visibility</p:attrName>
                                        </p:attrNameLst>
                                      </p:cBhvr>
                                      <p:to>
                                        <p:strVal val="visible"/>
                                      </p:to>
                                    </p:set>
                                  </p:childTnLst>
                                </p:cTn>
                              </p:par>
                              <p:par>
                                <p:cTn id="59" presetID="42" presetClass="path" presetSubtype="0" accel="50000" decel="50000" fill="hold" grpId="1" nodeType="withEffect">
                                  <p:stCondLst>
                                    <p:cond delay="0"/>
                                  </p:stCondLst>
                                  <p:childTnLst>
                                    <p:animMotion origin="layout" path="M 2.08333E-6 -1.48148E-6 L -0.01953 -0.04421 " pathEditMode="relative" rAng="0" ptsTypes="AA">
                                      <p:cBhvr>
                                        <p:cTn id="60" dur="500" fill="hold"/>
                                        <p:tgtEl>
                                          <p:spTgt spid="174"/>
                                        </p:tgtEl>
                                        <p:attrNameLst>
                                          <p:attrName>ppt_x</p:attrName>
                                          <p:attrName>ppt_y</p:attrName>
                                        </p:attrNameLst>
                                      </p:cBhvr>
                                      <p:rCtr x="-977" y="-2222"/>
                                    </p:animMotion>
                                  </p:childTnLst>
                                </p:cTn>
                              </p:par>
                            </p:childTnLst>
                          </p:cTn>
                        </p:par>
                        <p:par>
                          <p:cTn id="61" fill="hold">
                            <p:stCondLst>
                              <p:cond delay="500"/>
                            </p:stCondLst>
                            <p:childTnLst>
                              <p:par>
                                <p:cTn id="62" presetID="42" presetClass="path" presetSubtype="0" accel="50000" decel="50000" fill="hold" grpId="2" nodeType="afterEffect">
                                  <p:stCondLst>
                                    <p:cond delay="0"/>
                                  </p:stCondLst>
                                  <p:childTnLst>
                                    <p:animMotion origin="layout" path="M -0.01953 -0.04421 L -0.01771 -0.14954 " pathEditMode="relative" rAng="0" ptsTypes="AA">
                                      <p:cBhvr>
                                        <p:cTn id="63" dur="500" fill="hold"/>
                                        <p:tgtEl>
                                          <p:spTgt spid="174"/>
                                        </p:tgtEl>
                                        <p:attrNameLst>
                                          <p:attrName>ppt_x</p:attrName>
                                          <p:attrName>ppt_y</p:attrName>
                                        </p:attrNameLst>
                                      </p:cBhvr>
                                      <p:rCtr x="91" y="-5278"/>
                                    </p:animMotion>
                                  </p:childTnLst>
                                </p:cTn>
                              </p:par>
                            </p:childTnLst>
                          </p:cTn>
                        </p:par>
                        <p:par>
                          <p:cTn id="64" fill="hold">
                            <p:stCondLst>
                              <p:cond delay="1000"/>
                            </p:stCondLst>
                            <p:childTnLst>
                              <p:par>
                                <p:cTn id="65" presetID="42" presetClass="path" presetSubtype="0" accel="50000" decel="50000" fill="hold" grpId="3" nodeType="afterEffect">
                                  <p:stCondLst>
                                    <p:cond delay="0"/>
                                  </p:stCondLst>
                                  <p:childTnLst>
                                    <p:animMotion origin="layout" path="M -0.01771 -0.14954 L 0.08633 -0.14838 " pathEditMode="relative" rAng="0" ptsTypes="AA">
                                      <p:cBhvr>
                                        <p:cTn id="66" dur="500" fill="hold"/>
                                        <p:tgtEl>
                                          <p:spTgt spid="174"/>
                                        </p:tgtEl>
                                        <p:attrNameLst>
                                          <p:attrName>ppt_x</p:attrName>
                                          <p:attrName>ppt_y</p:attrName>
                                        </p:attrNameLst>
                                      </p:cBhvr>
                                      <p:rCtr x="5195" y="46"/>
                                    </p:animMotion>
                                  </p:childTnLst>
                                </p:cTn>
                              </p:par>
                              <p:par>
                                <p:cTn id="67" presetID="0" presetClass="path" presetSubtype="0" accel="50000" decel="50000" fill="hold" grpId="0" nodeType="withEffect">
                                  <p:stCondLst>
                                    <p:cond delay="0"/>
                                  </p:stCondLst>
                                  <p:childTnLst>
                                    <p:animMotion origin="layout" path="M 3.75E-6 -1.48148E-6 L 0.00781 -0.07222 C 0.00742 -0.14977 0.00716 -0.22731 0.0069 -0.30486 L -0.0362 -0.30185 " pathEditMode="relative" rAng="0" ptsTypes="AAAA">
                                      <p:cBhvr>
                                        <p:cTn id="68" dur="1000" fill="hold"/>
                                        <p:tgtEl>
                                          <p:spTgt spid="213"/>
                                        </p:tgtEl>
                                        <p:attrNameLst>
                                          <p:attrName>ppt_x</p:attrName>
                                          <p:attrName>ppt_y</p:attrName>
                                        </p:attrNameLst>
                                      </p:cBhvr>
                                      <p:rCtr x="-1419" y="-15255"/>
                                    </p:animMotion>
                                  </p:childTnLst>
                                </p:cTn>
                              </p:par>
                            </p:childTnLst>
                          </p:cTn>
                        </p:par>
                        <p:par>
                          <p:cTn id="69" fill="hold">
                            <p:stCondLst>
                              <p:cond delay="2000"/>
                            </p:stCondLst>
                            <p:childTnLst>
                              <p:par>
                                <p:cTn id="70" presetID="1" presetClass="entr" presetSubtype="0" fill="hold" nodeType="afterEffect">
                                  <p:stCondLst>
                                    <p:cond delay="0"/>
                                  </p:stCondLst>
                                  <p:childTnLst>
                                    <p:set>
                                      <p:cBhvr>
                                        <p:cTn id="71" dur="1" fill="hold">
                                          <p:stCondLst>
                                            <p:cond delay="0"/>
                                          </p:stCondLst>
                                        </p:cTn>
                                        <p:tgtEl>
                                          <p:spTgt spid="176"/>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3"/>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42" presetClass="path" presetSubtype="0" accel="50000" decel="50000" fill="hold" grpId="5" nodeType="clickEffect">
                                  <p:stCondLst>
                                    <p:cond delay="0"/>
                                  </p:stCondLst>
                                  <p:childTnLst>
                                    <p:animMotion origin="layout" path="M 0.08633 -0.14838 L 0.08385 -0.22384 " pathEditMode="relative" rAng="0" ptsTypes="AA">
                                      <p:cBhvr>
                                        <p:cTn id="77" dur="500" fill="hold"/>
                                        <p:tgtEl>
                                          <p:spTgt spid="174"/>
                                        </p:tgtEl>
                                        <p:attrNameLst>
                                          <p:attrName>ppt_x</p:attrName>
                                          <p:attrName>ppt_y</p:attrName>
                                        </p:attrNameLst>
                                      </p:cBhvr>
                                      <p:rCtr x="-130" y="-3773"/>
                                    </p:animMotion>
                                  </p:childTnLst>
                                </p:cTn>
                              </p:par>
                              <p:par>
                                <p:cTn id="78" presetID="64" presetClass="path" presetSubtype="0" accel="50000" decel="50000" fill="hold" grpId="3" nodeType="withEffect">
                                  <p:stCondLst>
                                    <p:cond delay="0"/>
                                  </p:stCondLst>
                                  <p:childTnLst>
                                    <p:animMotion origin="layout" path="M -0.03776 -0.29815 L -0.04024 -0.37361 " pathEditMode="relative" rAng="0" ptsTypes="AA">
                                      <p:cBhvr>
                                        <p:cTn id="79" dur="500" fill="hold"/>
                                        <p:tgtEl>
                                          <p:spTgt spid="213"/>
                                        </p:tgtEl>
                                        <p:attrNameLst>
                                          <p:attrName>ppt_x</p:attrName>
                                          <p:attrName>ppt_y</p:attrName>
                                        </p:attrNameLst>
                                      </p:cBhvr>
                                      <p:rCtr x="-130" y="-3773"/>
                                    </p:animMotion>
                                  </p:childTnLst>
                                </p:cTn>
                              </p:par>
                            </p:childTnLst>
                          </p:cTn>
                        </p:par>
                        <p:par>
                          <p:cTn id="80" fill="hold">
                            <p:stCondLst>
                              <p:cond delay="500"/>
                            </p:stCondLst>
                            <p:childTnLst>
                              <p:par>
                                <p:cTn id="81" presetID="1" presetClass="entr" presetSubtype="0" fill="hold" nodeType="afterEffect">
                                  <p:stCondLst>
                                    <p:cond delay="0"/>
                                  </p:stCondLst>
                                  <p:childTnLst>
                                    <p:set>
                                      <p:cBhvr>
                                        <p:cTn id="82" dur="1" fill="hold">
                                          <p:stCondLst>
                                            <p:cond delay="0"/>
                                          </p:stCondLst>
                                        </p:cTn>
                                        <p:tgtEl>
                                          <p:spTgt spid="17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1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42" presetClass="path" presetSubtype="0" accel="50000" decel="50000" fill="hold" grpId="6" nodeType="clickEffect">
                                  <p:stCondLst>
                                    <p:cond delay="0"/>
                                  </p:stCondLst>
                                  <p:childTnLst>
                                    <p:animMotion origin="layout" path="M 0.08385 -0.22384 L 0.1638 -0.23055 " pathEditMode="relative" rAng="0" ptsTypes="AA">
                                      <p:cBhvr>
                                        <p:cTn id="88" dur="500" fill="hold"/>
                                        <p:tgtEl>
                                          <p:spTgt spid="174"/>
                                        </p:tgtEl>
                                        <p:attrNameLst>
                                          <p:attrName>ppt_x</p:attrName>
                                          <p:attrName>ppt_y</p:attrName>
                                        </p:attrNameLst>
                                      </p:cBhvr>
                                      <p:rCtr x="3997" y="-347"/>
                                    </p:animMotion>
                                  </p:childTnLst>
                                </p:cTn>
                              </p:par>
                              <p:par>
                                <p:cTn id="89" presetID="63" presetClass="path" presetSubtype="0" accel="50000" decel="50000" fill="hold" grpId="4" nodeType="withEffect">
                                  <p:stCondLst>
                                    <p:cond delay="0"/>
                                  </p:stCondLst>
                                  <p:childTnLst>
                                    <p:animMotion origin="layout" path="M -0.04024 -0.37361 L 0.04336 -0.38102 " pathEditMode="relative" rAng="0" ptsTypes="AA">
                                      <p:cBhvr>
                                        <p:cTn id="90" dur="500" fill="hold"/>
                                        <p:tgtEl>
                                          <p:spTgt spid="213"/>
                                        </p:tgtEl>
                                        <p:attrNameLst>
                                          <p:attrName>ppt_x</p:attrName>
                                          <p:attrName>ppt_y</p:attrName>
                                        </p:attrNameLst>
                                      </p:cBhvr>
                                      <p:rCtr x="4180" y="-370"/>
                                    </p:animMotion>
                                  </p:childTnLst>
                                </p:cTn>
                              </p:par>
                            </p:childTnLst>
                          </p:cTn>
                        </p:par>
                        <p:par>
                          <p:cTn id="91" fill="hold">
                            <p:stCondLst>
                              <p:cond delay="500"/>
                            </p:stCondLst>
                            <p:childTnLst>
                              <p:par>
                                <p:cTn id="92" presetID="1" presetClass="entr" presetSubtype="0" fill="hold" nodeType="afterEffect">
                                  <p:stCondLst>
                                    <p:cond delay="0"/>
                                  </p:stCondLst>
                                  <p:childTnLst>
                                    <p:set>
                                      <p:cBhvr>
                                        <p:cTn id="93" dur="1" fill="hold">
                                          <p:stCondLst>
                                            <p:cond delay="0"/>
                                          </p:stCondLst>
                                        </p:cTn>
                                        <p:tgtEl>
                                          <p:spTgt spid="185"/>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243"/>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2" nodeType="clickEffect">
                                  <p:stCondLst>
                                    <p:cond delay="0"/>
                                  </p:stCondLst>
                                  <p:childTnLst>
                                    <p:set>
                                      <p:cBhvr>
                                        <p:cTn id="99" dur="1" fill="hold">
                                          <p:stCondLst>
                                            <p:cond delay="0"/>
                                          </p:stCondLst>
                                        </p:cTn>
                                        <p:tgtEl>
                                          <p:spTgt spid="188"/>
                                        </p:tgtEl>
                                        <p:attrNameLst>
                                          <p:attrName>style.visibility</p:attrName>
                                        </p:attrNameLst>
                                      </p:cBhvr>
                                      <p:to>
                                        <p:strVal val="visible"/>
                                      </p:to>
                                    </p:set>
                                  </p:childTnLst>
                                </p:cTn>
                              </p:par>
                              <p:par>
                                <p:cTn id="100" presetID="1" presetClass="entr" presetSubtype="0" fill="hold" grpId="2" nodeType="withEffect">
                                  <p:stCondLst>
                                    <p:cond delay="0"/>
                                  </p:stCondLst>
                                  <p:childTnLst>
                                    <p:set>
                                      <p:cBhvr>
                                        <p:cTn id="101" dur="1" fill="hold">
                                          <p:stCondLst>
                                            <p:cond delay="0"/>
                                          </p:stCondLst>
                                        </p:cTn>
                                        <p:tgtEl>
                                          <p:spTgt spid="215"/>
                                        </p:tgtEl>
                                        <p:attrNameLst>
                                          <p:attrName>style.visibility</p:attrName>
                                        </p:attrNameLst>
                                      </p:cBhvr>
                                      <p:to>
                                        <p:strVal val="visible"/>
                                      </p:to>
                                    </p:set>
                                  </p:childTnLst>
                                </p:cTn>
                              </p:par>
                              <p:par>
                                <p:cTn id="102" presetID="1" presetClass="exit" presetSubtype="0" fill="hold" grpId="5" nodeType="withEffect">
                                  <p:stCondLst>
                                    <p:cond delay="0"/>
                                  </p:stCondLst>
                                  <p:childTnLst>
                                    <p:set>
                                      <p:cBhvr>
                                        <p:cTn id="103" dur="1" fill="hold">
                                          <p:stCondLst>
                                            <p:cond delay="0"/>
                                          </p:stCondLst>
                                        </p:cTn>
                                        <p:tgtEl>
                                          <p:spTgt spid="213"/>
                                        </p:tgtEl>
                                        <p:attrNameLst>
                                          <p:attrName>style.visibility</p:attrName>
                                        </p:attrNameLst>
                                      </p:cBhvr>
                                      <p:to>
                                        <p:strVal val="hidden"/>
                                      </p:to>
                                    </p:set>
                                  </p:childTnLst>
                                </p:cTn>
                              </p:par>
                              <p:par>
                                <p:cTn id="104" presetID="1" presetClass="exit" presetSubtype="0" fill="hold" grpId="7" nodeType="withEffect">
                                  <p:stCondLst>
                                    <p:cond delay="0"/>
                                  </p:stCondLst>
                                  <p:childTnLst>
                                    <p:set>
                                      <p:cBhvr>
                                        <p:cTn id="105" dur="1" fill="hold">
                                          <p:stCondLst>
                                            <p:cond delay="0"/>
                                          </p:stCondLst>
                                        </p:cTn>
                                        <p:tgtEl>
                                          <p:spTgt spid="174"/>
                                        </p:tgtEl>
                                        <p:attrNameLst>
                                          <p:attrName>style.visibility</p:attrName>
                                        </p:attrNameLst>
                                      </p:cBhvr>
                                      <p:to>
                                        <p:strVal val="hidden"/>
                                      </p:to>
                                    </p:set>
                                  </p:childTnLst>
                                </p:cTn>
                              </p:par>
                              <p:par>
                                <p:cTn id="106" presetID="0" presetClass="path" presetSubtype="0" accel="50000" decel="50000" fill="hold" grpId="0" nodeType="withEffect">
                                  <p:stCondLst>
                                    <p:cond delay="0"/>
                                  </p:stCondLst>
                                  <p:childTnLst>
                                    <p:animMotion origin="layout" path="M -2.08333E-6 -4.07407E-6 L 0.075 -0.00162 L 0.07058 -0.13333 " pathEditMode="relative" rAng="0" ptsTypes="AAA">
                                      <p:cBhvr>
                                        <p:cTn id="107" dur="500" fill="hold"/>
                                        <p:tgtEl>
                                          <p:spTgt spid="215"/>
                                        </p:tgtEl>
                                        <p:attrNameLst>
                                          <p:attrName>ppt_x</p:attrName>
                                          <p:attrName>ppt_y</p:attrName>
                                        </p:attrNameLst>
                                      </p:cBhvr>
                                      <p:rCtr x="3750" y="-6667"/>
                                    </p:animMotion>
                                  </p:childTnLst>
                                </p:cTn>
                              </p:par>
                              <p:par>
                                <p:cTn id="108" presetID="0" presetClass="path" presetSubtype="0" accel="50000" decel="50000" fill="hold" grpId="0" nodeType="withEffect">
                                  <p:stCondLst>
                                    <p:cond delay="0"/>
                                  </p:stCondLst>
                                  <p:childTnLst>
                                    <p:animMotion origin="layout" path="M 4.16667E-6 -1.48148E-6 L 0.075 0.00695 L 0.07109 -0.16065 " pathEditMode="relative" rAng="0" ptsTypes="AAA">
                                      <p:cBhvr>
                                        <p:cTn id="109" dur="500" fill="hold"/>
                                        <p:tgtEl>
                                          <p:spTgt spid="188"/>
                                        </p:tgtEl>
                                        <p:attrNameLst>
                                          <p:attrName>ppt_x</p:attrName>
                                          <p:attrName>ppt_y</p:attrName>
                                        </p:attrNameLst>
                                      </p:cBhvr>
                                      <p:rCtr x="3750" y="-7685"/>
                                    </p:animMotion>
                                  </p:childTnLst>
                                </p:cTn>
                              </p:par>
                            </p:childTnLst>
                          </p:cTn>
                        </p:par>
                        <p:par>
                          <p:cTn id="110" fill="hold">
                            <p:stCondLst>
                              <p:cond delay="500"/>
                            </p:stCondLst>
                            <p:childTnLst>
                              <p:par>
                                <p:cTn id="111" presetID="1" presetClass="entr" presetSubtype="0" fill="hold" nodeType="afterEffect">
                                  <p:stCondLst>
                                    <p:cond delay="0"/>
                                  </p:stCondLst>
                                  <p:childTnLst>
                                    <p:set>
                                      <p:cBhvr>
                                        <p:cTn id="112" dur="1" fill="hold">
                                          <p:stCondLst>
                                            <p:cond delay="0"/>
                                          </p:stCondLst>
                                        </p:cTn>
                                        <p:tgtEl>
                                          <p:spTgt spid="19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244"/>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1.875E-6 -2.96296E-6 L -0.00391 -0.13611 L -0.03672 -0.07916 L -0.1836 -0.07916 L -0.18125 -0.14166 " pathEditMode="relative" rAng="0" ptsTypes="AAAAA">
                                      <p:cBhvr>
                                        <p:cTn id="118" dur="2000" fill="hold"/>
                                        <p:tgtEl>
                                          <p:spTgt spid="195"/>
                                        </p:tgtEl>
                                        <p:attrNameLst>
                                          <p:attrName>ppt_x</p:attrName>
                                          <p:attrName>ppt_y</p:attrName>
                                        </p:attrNameLst>
                                      </p:cBhvr>
                                      <p:rCtr x="-9180" y="-7083"/>
                                    </p:animMotion>
                                  </p:childTnLst>
                                </p:cTn>
                              </p:par>
                              <p:par>
                                <p:cTn id="119" presetID="0" presetClass="path" presetSubtype="0" accel="50000" decel="50000" fill="hold" grpId="0" nodeType="withEffect">
                                  <p:stCondLst>
                                    <p:cond delay="0"/>
                                  </p:stCondLst>
                                  <p:childTnLst>
                                    <p:animMotion origin="layout" path="M 1.04167E-6 1.11111E-6 L -0.00521 -0.16389 L -0.03281 -0.11042 L -0.17839 -0.10741 L -0.18958 -0.14722 " pathEditMode="relative" rAng="0" ptsTypes="AAAAA">
                                      <p:cBhvr>
                                        <p:cTn id="120" dur="2000" fill="hold"/>
                                        <p:tgtEl>
                                          <p:spTgt spid="216"/>
                                        </p:tgtEl>
                                        <p:attrNameLst>
                                          <p:attrName>ppt_x</p:attrName>
                                          <p:attrName>ppt_y</p:attrName>
                                        </p:attrNameLst>
                                      </p:cBhvr>
                                      <p:rCtr x="-9479" y="-8194"/>
                                    </p:animMotion>
                                  </p:childTnLst>
                                </p:cTn>
                              </p:par>
                              <p:par>
                                <p:cTn id="121" presetID="1" presetClass="entr" presetSubtype="0" fill="hold" grpId="2" nodeType="withEffect">
                                  <p:stCondLst>
                                    <p:cond delay="0"/>
                                  </p:stCondLst>
                                  <p:childTnLst>
                                    <p:set>
                                      <p:cBhvr>
                                        <p:cTn id="122" dur="1" fill="hold">
                                          <p:stCondLst>
                                            <p:cond delay="0"/>
                                          </p:stCondLst>
                                        </p:cTn>
                                        <p:tgtEl>
                                          <p:spTgt spid="216"/>
                                        </p:tgtEl>
                                        <p:attrNameLst>
                                          <p:attrName>style.visibility</p:attrName>
                                        </p:attrNameLst>
                                      </p:cBhvr>
                                      <p:to>
                                        <p:strVal val="visible"/>
                                      </p:to>
                                    </p:set>
                                  </p:childTnLst>
                                </p:cTn>
                              </p:par>
                              <p:par>
                                <p:cTn id="123" presetID="1" presetClass="entr" presetSubtype="0" fill="hold" grpId="2" nodeType="withEffect">
                                  <p:stCondLst>
                                    <p:cond delay="0"/>
                                  </p:stCondLst>
                                  <p:childTnLst>
                                    <p:set>
                                      <p:cBhvr>
                                        <p:cTn id="124" dur="1" fill="hold">
                                          <p:stCondLst>
                                            <p:cond delay="0"/>
                                          </p:stCondLst>
                                        </p:cTn>
                                        <p:tgtEl>
                                          <p:spTgt spid="195"/>
                                        </p:tgtEl>
                                        <p:attrNameLst>
                                          <p:attrName>style.visibility</p:attrName>
                                        </p:attrNameLst>
                                      </p:cBhvr>
                                      <p:to>
                                        <p:strVal val="visible"/>
                                      </p:to>
                                    </p:set>
                                  </p:childTnLst>
                                </p:cTn>
                              </p:par>
                              <p:par>
                                <p:cTn id="125" presetID="1" presetClass="exit" presetSubtype="0" fill="hold" grpId="3" nodeType="withEffect">
                                  <p:stCondLst>
                                    <p:cond delay="0"/>
                                  </p:stCondLst>
                                  <p:childTnLst>
                                    <p:set>
                                      <p:cBhvr>
                                        <p:cTn id="126" dur="1" fill="hold">
                                          <p:stCondLst>
                                            <p:cond delay="0"/>
                                          </p:stCondLst>
                                        </p:cTn>
                                        <p:tgtEl>
                                          <p:spTgt spid="215"/>
                                        </p:tgtEl>
                                        <p:attrNameLst>
                                          <p:attrName>style.visibility</p:attrName>
                                        </p:attrNameLst>
                                      </p:cBhvr>
                                      <p:to>
                                        <p:strVal val="hidden"/>
                                      </p:to>
                                    </p:set>
                                  </p:childTnLst>
                                </p:cTn>
                              </p:par>
                              <p:par>
                                <p:cTn id="127" presetID="1" presetClass="exit" presetSubtype="0" fill="hold" grpId="3" nodeType="withEffect">
                                  <p:stCondLst>
                                    <p:cond delay="0"/>
                                  </p:stCondLst>
                                  <p:childTnLst>
                                    <p:set>
                                      <p:cBhvr>
                                        <p:cTn id="128" dur="1" fill="hold">
                                          <p:stCondLst>
                                            <p:cond delay="0"/>
                                          </p:stCondLst>
                                        </p:cTn>
                                        <p:tgtEl>
                                          <p:spTgt spid="188"/>
                                        </p:tgtEl>
                                        <p:attrNameLst>
                                          <p:attrName>style.visibility</p:attrName>
                                        </p:attrNameLst>
                                      </p:cBhvr>
                                      <p:to>
                                        <p:strVal val="hidden"/>
                                      </p:to>
                                    </p:set>
                                  </p:childTnLst>
                                </p:cTn>
                              </p:par>
                            </p:childTnLst>
                          </p:cTn>
                        </p:par>
                        <p:par>
                          <p:cTn id="129" fill="hold">
                            <p:stCondLst>
                              <p:cond delay="2000"/>
                            </p:stCondLst>
                            <p:childTnLst>
                              <p:par>
                                <p:cTn id="130" presetID="1" presetClass="entr" presetSubtype="0" fill="hold" nodeType="afterEffect">
                                  <p:stCondLst>
                                    <p:cond delay="0"/>
                                  </p:stCondLst>
                                  <p:childTnLst>
                                    <p:set>
                                      <p:cBhvr>
                                        <p:cTn id="131" dur="1" fill="hold">
                                          <p:stCondLst>
                                            <p:cond delay="0"/>
                                          </p:stCondLst>
                                        </p:cTn>
                                        <p:tgtEl>
                                          <p:spTgt spid="199"/>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245"/>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0" presetClass="path" presetSubtype="0" accel="50000" decel="50000" fill="hold" grpId="0" nodeType="clickEffect">
                                  <p:stCondLst>
                                    <p:cond delay="0"/>
                                  </p:stCondLst>
                                  <p:childTnLst>
                                    <p:animMotion origin="layout" path="M -1.875E-6 3.7037E-6 L -0.00078 0.06111 L 0.1461 0.06111 L 0.17813 0.00694 L 0.18125 0.3 L 0.32188 0.29861 " pathEditMode="relative" rAng="0" ptsTypes="AAAAAA">
                                      <p:cBhvr>
                                        <p:cTn id="137" dur="2000" fill="hold"/>
                                        <p:tgtEl>
                                          <p:spTgt spid="202"/>
                                        </p:tgtEl>
                                        <p:attrNameLst>
                                          <p:attrName>ppt_x</p:attrName>
                                          <p:attrName>ppt_y</p:attrName>
                                        </p:attrNameLst>
                                      </p:cBhvr>
                                      <p:rCtr x="16055" y="15000"/>
                                    </p:animMotion>
                                  </p:childTnLst>
                                </p:cTn>
                              </p:par>
                              <p:par>
                                <p:cTn id="138" presetID="0" presetClass="path" presetSubtype="0" accel="50000" decel="50000" fill="hold" grpId="0" nodeType="withEffect">
                                  <p:stCondLst>
                                    <p:cond delay="0"/>
                                  </p:stCondLst>
                                  <p:childTnLst>
                                    <p:animMotion origin="layout" path="M 5.55112E-17 1.85185E-6 L 0.00547 0.03194 L 0.15078 0.03333 L 0.18438 -0.01945 L 0.18594 0.27083 L 0.33672 0.2625 " pathEditMode="relative" rAng="0" ptsTypes="AAAAAA">
                                      <p:cBhvr>
                                        <p:cTn id="139" dur="2000" fill="hold"/>
                                        <p:tgtEl>
                                          <p:spTgt spid="217"/>
                                        </p:tgtEl>
                                        <p:attrNameLst>
                                          <p:attrName>ppt_x</p:attrName>
                                          <p:attrName>ppt_y</p:attrName>
                                        </p:attrNameLst>
                                      </p:cBhvr>
                                      <p:rCtr x="16836" y="12569"/>
                                    </p:animMotion>
                                  </p:childTnLst>
                                </p:cTn>
                              </p:par>
                              <p:par>
                                <p:cTn id="140" presetID="1" presetClass="entr" presetSubtype="0" fill="hold" grpId="2" nodeType="withEffect">
                                  <p:stCondLst>
                                    <p:cond delay="0"/>
                                  </p:stCondLst>
                                  <p:childTnLst>
                                    <p:set>
                                      <p:cBhvr>
                                        <p:cTn id="141" dur="1" fill="hold">
                                          <p:stCondLst>
                                            <p:cond delay="0"/>
                                          </p:stCondLst>
                                        </p:cTn>
                                        <p:tgtEl>
                                          <p:spTgt spid="202"/>
                                        </p:tgtEl>
                                        <p:attrNameLst>
                                          <p:attrName>style.visibility</p:attrName>
                                        </p:attrNameLst>
                                      </p:cBhvr>
                                      <p:to>
                                        <p:strVal val="visible"/>
                                      </p:to>
                                    </p:set>
                                  </p:childTnLst>
                                </p:cTn>
                              </p:par>
                              <p:par>
                                <p:cTn id="142" presetID="1" presetClass="exit" presetSubtype="0" fill="hold" grpId="3" nodeType="withEffect">
                                  <p:stCondLst>
                                    <p:cond delay="0"/>
                                  </p:stCondLst>
                                  <p:childTnLst>
                                    <p:set>
                                      <p:cBhvr>
                                        <p:cTn id="143" dur="1" fill="hold">
                                          <p:stCondLst>
                                            <p:cond delay="0"/>
                                          </p:stCondLst>
                                        </p:cTn>
                                        <p:tgtEl>
                                          <p:spTgt spid="216"/>
                                        </p:tgtEl>
                                        <p:attrNameLst>
                                          <p:attrName>style.visibility</p:attrName>
                                        </p:attrNameLst>
                                      </p:cBhvr>
                                      <p:to>
                                        <p:strVal val="hidden"/>
                                      </p:to>
                                    </p:set>
                                  </p:childTnLst>
                                </p:cTn>
                              </p:par>
                              <p:par>
                                <p:cTn id="144" presetID="1" presetClass="exit" presetSubtype="0" fill="hold" grpId="3" nodeType="withEffect">
                                  <p:stCondLst>
                                    <p:cond delay="0"/>
                                  </p:stCondLst>
                                  <p:childTnLst>
                                    <p:set>
                                      <p:cBhvr>
                                        <p:cTn id="145" dur="1" fill="hold">
                                          <p:stCondLst>
                                            <p:cond delay="0"/>
                                          </p:stCondLst>
                                        </p:cTn>
                                        <p:tgtEl>
                                          <p:spTgt spid="195"/>
                                        </p:tgtEl>
                                        <p:attrNameLst>
                                          <p:attrName>style.visibility</p:attrName>
                                        </p:attrNameLst>
                                      </p:cBhvr>
                                      <p:to>
                                        <p:strVal val="hidden"/>
                                      </p:to>
                                    </p:set>
                                  </p:childTnLst>
                                </p:cTn>
                              </p:par>
                              <p:par>
                                <p:cTn id="146" presetID="1" presetClass="entr" presetSubtype="0" fill="hold" grpId="2" nodeType="withEffect">
                                  <p:stCondLst>
                                    <p:cond delay="0"/>
                                  </p:stCondLst>
                                  <p:childTnLst>
                                    <p:set>
                                      <p:cBhvr>
                                        <p:cTn id="147" dur="1" fill="hold">
                                          <p:stCondLst>
                                            <p:cond delay="0"/>
                                          </p:stCondLst>
                                        </p:cTn>
                                        <p:tgtEl>
                                          <p:spTgt spid="217"/>
                                        </p:tgtEl>
                                        <p:attrNameLst>
                                          <p:attrName>style.visibility</p:attrName>
                                        </p:attrNameLst>
                                      </p:cBhvr>
                                      <p:to>
                                        <p:strVal val="visible"/>
                                      </p:to>
                                    </p:set>
                                  </p:childTnLst>
                                </p:cTn>
                              </p:par>
                            </p:childTnLst>
                          </p:cTn>
                        </p:par>
                        <p:par>
                          <p:cTn id="148" fill="hold">
                            <p:stCondLst>
                              <p:cond delay="2000"/>
                            </p:stCondLst>
                            <p:childTnLst>
                              <p:par>
                                <p:cTn id="149" presetID="1" presetClass="entr" presetSubtype="0" fill="hold" nodeType="afterEffect">
                                  <p:stCondLst>
                                    <p:cond delay="0"/>
                                  </p:stCondLst>
                                  <p:childTnLst>
                                    <p:set>
                                      <p:cBhvr>
                                        <p:cTn id="150" dur="1" fill="hold">
                                          <p:stCondLst>
                                            <p:cond delay="0"/>
                                          </p:stCondLst>
                                        </p:cTn>
                                        <p:tgtEl>
                                          <p:spTgt spid="206"/>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246"/>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0" presetClass="path" presetSubtype="0" accel="50000" decel="50000" fill="hold" grpId="0" nodeType="clickEffect">
                                  <p:stCondLst>
                                    <p:cond delay="0"/>
                                  </p:stCondLst>
                                  <p:childTnLst>
                                    <p:animMotion origin="layout" path="M 4.375E-6 4.44444E-6 L 4.375E-6 0.06296 L 0.10091 0.06481 L 0.10091 0.17916 L 0.14817 0.21689 " pathEditMode="relative" rAng="0" ptsTypes="AAAAA">
                                      <p:cBhvr>
                                        <p:cTn id="156" dur="2000" fill="hold"/>
                                        <p:tgtEl>
                                          <p:spTgt spid="209"/>
                                        </p:tgtEl>
                                        <p:attrNameLst>
                                          <p:attrName>ppt_x</p:attrName>
                                          <p:attrName>ppt_y</p:attrName>
                                        </p:attrNameLst>
                                      </p:cBhvr>
                                      <p:rCtr x="7409" y="10833"/>
                                    </p:animMotion>
                                  </p:childTnLst>
                                </p:cTn>
                              </p:par>
                              <p:par>
                                <p:cTn id="157" presetID="1" presetClass="exit" presetSubtype="0" fill="hold" grpId="3" nodeType="withEffect">
                                  <p:stCondLst>
                                    <p:cond delay="0"/>
                                  </p:stCondLst>
                                  <p:childTnLst>
                                    <p:set>
                                      <p:cBhvr>
                                        <p:cTn id="158" dur="1" fill="hold">
                                          <p:stCondLst>
                                            <p:cond delay="0"/>
                                          </p:stCondLst>
                                        </p:cTn>
                                        <p:tgtEl>
                                          <p:spTgt spid="217"/>
                                        </p:tgtEl>
                                        <p:attrNameLst>
                                          <p:attrName>style.visibility</p:attrName>
                                        </p:attrNameLst>
                                      </p:cBhvr>
                                      <p:to>
                                        <p:strVal val="hidden"/>
                                      </p:to>
                                    </p:set>
                                  </p:childTnLst>
                                </p:cTn>
                              </p:par>
                              <p:par>
                                <p:cTn id="159" presetID="1" presetClass="entr" presetSubtype="0" fill="hold" grpId="2" nodeType="withEffect">
                                  <p:stCondLst>
                                    <p:cond delay="0"/>
                                  </p:stCondLst>
                                  <p:childTnLst>
                                    <p:set>
                                      <p:cBhvr>
                                        <p:cTn id="160" dur="1" fill="hold">
                                          <p:stCondLst>
                                            <p:cond delay="0"/>
                                          </p:stCondLst>
                                        </p:cTn>
                                        <p:tgtEl>
                                          <p:spTgt spid="218"/>
                                        </p:tgtEl>
                                        <p:attrNameLst>
                                          <p:attrName>style.visibility</p:attrName>
                                        </p:attrNameLst>
                                      </p:cBhvr>
                                      <p:to>
                                        <p:strVal val="visible"/>
                                      </p:to>
                                    </p:set>
                                  </p:childTnLst>
                                </p:cTn>
                              </p:par>
                              <p:par>
                                <p:cTn id="161" presetID="0" presetClass="path" presetSubtype="0" accel="50000" decel="50000" fill="hold" grpId="0" nodeType="withEffect">
                                  <p:stCondLst>
                                    <p:cond delay="0"/>
                                  </p:stCondLst>
                                  <p:childTnLst>
                                    <p:animMotion origin="layout" path="M 8.33333E-7 -4.44444E-6 L -0.01289 0.08565 L 0.03789 0.08727 L 0.03958 0.31551 L 0.07591 0.35394 " pathEditMode="relative" rAng="0" ptsTypes="AAAAA">
                                      <p:cBhvr>
                                        <p:cTn id="162" dur="2000" fill="hold"/>
                                        <p:tgtEl>
                                          <p:spTgt spid="218"/>
                                        </p:tgtEl>
                                        <p:attrNameLst>
                                          <p:attrName>ppt_x</p:attrName>
                                          <p:attrName>ppt_y</p:attrName>
                                        </p:attrNameLst>
                                      </p:cBhvr>
                                      <p:rCtr x="3151" y="17685"/>
                                    </p:animMotion>
                                  </p:childTnLst>
                                </p:cTn>
                              </p:par>
                              <p:par>
                                <p:cTn id="163" presetID="1" presetClass="entr" presetSubtype="0" fill="hold" grpId="2" nodeType="withEffect">
                                  <p:stCondLst>
                                    <p:cond delay="0"/>
                                  </p:stCondLst>
                                  <p:childTnLst>
                                    <p:set>
                                      <p:cBhvr>
                                        <p:cTn id="164" dur="1" fill="hold">
                                          <p:stCondLst>
                                            <p:cond delay="0"/>
                                          </p:stCondLst>
                                        </p:cTn>
                                        <p:tgtEl>
                                          <p:spTgt spid="209"/>
                                        </p:tgtEl>
                                        <p:attrNameLst>
                                          <p:attrName>style.visibility</p:attrName>
                                        </p:attrNameLst>
                                      </p:cBhvr>
                                      <p:to>
                                        <p:strVal val="visible"/>
                                      </p:to>
                                    </p:set>
                                  </p:childTnLst>
                                </p:cTn>
                              </p:par>
                              <p:par>
                                <p:cTn id="165" presetID="1" presetClass="exit" presetSubtype="0" fill="hold" grpId="3" nodeType="withEffect">
                                  <p:stCondLst>
                                    <p:cond delay="0"/>
                                  </p:stCondLst>
                                  <p:childTnLst>
                                    <p:set>
                                      <p:cBhvr>
                                        <p:cTn id="166" dur="1" fill="hold">
                                          <p:stCondLst>
                                            <p:cond delay="0"/>
                                          </p:stCondLst>
                                        </p:cTn>
                                        <p:tgtEl>
                                          <p:spTgt spid="202"/>
                                        </p:tgtEl>
                                        <p:attrNameLst>
                                          <p:attrName>style.visibility</p:attrName>
                                        </p:attrNameLst>
                                      </p:cBhvr>
                                      <p:to>
                                        <p:strVal val="hidden"/>
                                      </p:to>
                                    </p:set>
                                  </p:childTnLst>
                                </p:cTn>
                              </p:par>
                            </p:childTnLst>
                          </p:cTn>
                        </p:par>
                        <p:par>
                          <p:cTn id="167" fill="hold">
                            <p:stCondLst>
                              <p:cond delay="2000"/>
                            </p:stCondLst>
                            <p:childTnLst>
                              <p:par>
                                <p:cTn id="168" presetID="1" presetClass="entr" presetSubtype="0" fill="hold" nodeType="afterEffect">
                                  <p:stCondLst>
                                    <p:cond delay="0"/>
                                  </p:stCondLst>
                                  <p:childTnLst>
                                    <p:set>
                                      <p:cBhvr>
                                        <p:cTn id="169" dur="1" fill="hold">
                                          <p:stCondLst>
                                            <p:cond delay="0"/>
                                          </p:stCondLst>
                                        </p:cTn>
                                        <p:tgtEl>
                                          <p:spTgt spid="210"/>
                                        </p:tgtEl>
                                        <p:attrNameLst>
                                          <p:attrName>style.visibility</p:attrName>
                                        </p:attrNameLst>
                                      </p:cBhvr>
                                      <p:to>
                                        <p:strVal val="visible"/>
                                      </p:to>
                                    </p:set>
                                  </p:childTnLst>
                                </p:cTn>
                              </p:par>
                              <p:par>
                                <p:cTn id="170" presetID="1" presetClass="entr" presetSubtype="0" fill="hold" nodeType="withEffect">
                                  <p:stCondLst>
                                    <p:cond delay="0"/>
                                  </p:stCondLst>
                                  <p:childTnLst>
                                    <p:set>
                                      <p:cBhvr>
                                        <p:cTn id="171" dur="1" fill="hold">
                                          <p:stCondLst>
                                            <p:cond delay="0"/>
                                          </p:stCondLst>
                                        </p:cTn>
                                        <p:tgtEl>
                                          <p:spTgt spid="2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4" grpId="1" animBg="1"/>
      <p:bldP spid="174" grpId="2" animBg="1"/>
      <p:bldP spid="174" grpId="3" animBg="1"/>
      <p:bldP spid="174" grpId="4" animBg="1"/>
      <p:bldP spid="174" grpId="5" animBg="1"/>
      <p:bldP spid="174" grpId="6" animBg="1"/>
      <p:bldP spid="174" grpId="7" animBg="1"/>
      <p:bldP spid="188" grpId="0" animBg="1"/>
      <p:bldP spid="188" grpId="1" animBg="1"/>
      <p:bldP spid="188" grpId="2" animBg="1"/>
      <p:bldP spid="188" grpId="3" animBg="1"/>
      <p:bldP spid="195" grpId="0" animBg="1"/>
      <p:bldP spid="195" grpId="1" animBg="1"/>
      <p:bldP spid="195" grpId="2" animBg="1"/>
      <p:bldP spid="195" grpId="3" animBg="1"/>
      <p:bldP spid="202" grpId="0" animBg="1"/>
      <p:bldP spid="202" grpId="1" animBg="1"/>
      <p:bldP spid="202" grpId="2" animBg="1"/>
      <p:bldP spid="202" grpId="3" animBg="1"/>
      <p:bldP spid="209" grpId="0" animBg="1"/>
      <p:bldP spid="209" grpId="1" animBg="1"/>
      <p:bldP spid="209" grpId="2" animBg="1"/>
      <p:bldP spid="213" grpId="0" animBg="1"/>
      <p:bldP spid="213" grpId="1" animBg="1"/>
      <p:bldP spid="213" grpId="2" animBg="1"/>
      <p:bldP spid="213" grpId="3" animBg="1"/>
      <p:bldP spid="213" grpId="4" animBg="1"/>
      <p:bldP spid="213" grpId="5" animBg="1"/>
      <p:bldP spid="215" grpId="0" animBg="1"/>
      <p:bldP spid="215" grpId="1" animBg="1"/>
      <p:bldP spid="215" grpId="2" animBg="1"/>
      <p:bldP spid="215" grpId="3" animBg="1"/>
      <p:bldP spid="216" grpId="0" animBg="1"/>
      <p:bldP spid="216" grpId="1" animBg="1"/>
      <p:bldP spid="216" grpId="2" animBg="1"/>
      <p:bldP spid="216" grpId="3" animBg="1"/>
      <p:bldP spid="217" grpId="0" animBg="1"/>
      <p:bldP spid="217" grpId="1" animBg="1"/>
      <p:bldP spid="217" grpId="2" animBg="1"/>
      <p:bldP spid="217" grpId="3" animBg="1"/>
      <p:bldP spid="218" grpId="0" animBg="1"/>
      <p:bldP spid="218" grpId="1" animBg="1"/>
      <p:bldP spid="218" grpId="2" animBg="1"/>
    </p:bld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14606</TotalTime>
  <Words>1206</Words>
  <Application>Microsoft Office PowerPoint</Application>
  <PresentationFormat>寬螢幕</PresentationFormat>
  <Paragraphs>195</Paragraphs>
  <Slides>19</Slides>
  <Notes>1</Notes>
  <HiddenSlides>0</HiddenSlides>
  <MMClips>0</MMClips>
  <ScaleCrop>false</ScaleCrop>
  <HeadingPairs>
    <vt:vector size="8" baseType="variant">
      <vt:variant>
        <vt:lpstr>使用字型</vt:lpstr>
      </vt:variant>
      <vt:variant>
        <vt:i4>8</vt:i4>
      </vt:variant>
      <vt:variant>
        <vt:lpstr>佈景主題</vt:lpstr>
      </vt:variant>
      <vt:variant>
        <vt:i4>1</vt:i4>
      </vt:variant>
      <vt:variant>
        <vt:lpstr>內嵌 OLE 伺服程式</vt:lpstr>
      </vt:variant>
      <vt:variant>
        <vt:i4>1</vt:i4>
      </vt:variant>
      <vt:variant>
        <vt:lpstr>投影片標題</vt:lpstr>
      </vt:variant>
      <vt:variant>
        <vt:i4>19</vt:i4>
      </vt:variant>
    </vt:vector>
  </HeadingPairs>
  <TitlesOfParts>
    <vt:vector size="29" baseType="lpstr">
      <vt:lpstr>新細明體</vt:lpstr>
      <vt:lpstr>標楷體</vt:lpstr>
      <vt:lpstr>Arial</vt:lpstr>
      <vt:lpstr>Calibri</vt:lpstr>
      <vt:lpstr>Calibri Light</vt:lpstr>
      <vt:lpstr>Cambria Math</vt:lpstr>
      <vt:lpstr>Times New Roman</vt:lpstr>
      <vt:lpstr>Wingdings</vt:lpstr>
      <vt:lpstr>Office 佈景主題</vt:lpstr>
      <vt:lpstr>方程式</vt:lpstr>
      <vt:lpstr>PowerPoint 簡報</vt:lpstr>
      <vt:lpstr>NOMA 相關技術[1]</vt:lpstr>
      <vt:lpstr>Power-Domain NOMA</vt:lpstr>
      <vt:lpstr>Scenario 1</vt:lpstr>
      <vt:lpstr>Scenario 2</vt:lpstr>
      <vt:lpstr>CR-NOMA</vt:lpstr>
      <vt:lpstr>CR-NOMA </vt:lpstr>
      <vt:lpstr>Multi-Carrier NOMA(MC-NOMA)</vt:lpstr>
      <vt:lpstr>Low Density Signature (LDS)</vt:lpstr>
      <vt:lpstr>Sparse Code Multiple Access (SCMA)</vt:lpstr>
      <vt:lpstr>Sparse Code Multiple Access (SCMA)</vt:lpstr>
      <vt:lpstr>Pattern Division Multiple Access (PDMA)</vt:lpstr>
      <vt:lpstr>General Principles of MIMO-NOMA</vt:lpstr>
      <vt:lpstr>COOPERATIVE NOMA</vt:lpstr>
      <vt:lpstr>COOPERATIVE NOMA</vt:lpstr>
      <vt:lpstr>Employing Dedicated Relays</vt:lpstr>
      <vt:lpstr>參考文獻</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Teapot</dc:creator>
  <cp:lastModifiedBy>Teapot</cp:lastModifiedBy>
  <cp:revision>343</cp:revision>
  <dcterms:created xsi:type="dcterms:W3CDTF">2018-02-26T01:56:47Z</dcterms:created>
  <dcterms:modified xsi:type="dcterms:W3CDTF">2018-10-29T02:49:24Z</dcterms:modified>
</cp:coreProperties>
</file>